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heme/themeOverride1.xml" ContentType="application/vnd.openxmlformats-officedocument.themeOverr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5"/>
  </p:notesMasterIdLst>
  <p:sldIdLst>
    <p:sldId id="257" r:id="rId2"/>
    <p:sldId id="1096" r:id="rId3"/>
    <p:sldId id="1098" r:id="rId4"/>
    <p:sldId id="1279" r:id="rId5"/>
    <p:sldId id="1280" r:id="rId6"/>
    <p:sldId id="1094" r:id="rId7"/>
    <p:sldId id="1281" r:id="rId8"/>
    <p:sldId id="1282" r:id="rId9"/>
    <p:sldId id="1283" r:id="rId10"/>
    <p:sldId id="1284" r:id="rId11"/>
    <p:sldId id="1353" r:id="rId12"/>
    <p:sldId id="1287" r:id="rId13"/>
    <p:sldId id="1288" r:id="rId14"/>
    <p:sldId id="1285" r:id="rId15"/>
    <p:sldId id="1289" r:id="rId16"/>
    <p:sldId id="1290" r:id="rId17"/>
    <p:sldId id="1291" r:id="rId18"/>
    <p:sldId id="1292" r:id="rId19"/>
    <p:sldId id="1429" r:id="rId20"/>
    <p:sldId id="1234" r:id="rId21"/>
    <p:sldId id="1293" r:id="rId22"/>
    <p:sldId id="1294" r:id="rId23"/>
    <p:sldId id="1295" r:id="rId24"/>
    <p:sldId id="271" r:id="rId25"/>
    <p:sldId id="1296" r:id="rId26"/>
    <p:sldId id="1297" r:id="rId27"/>
    <p:sldId id="600" r:id="rId28"/>
    <p:sldId id="318" r:id="rId29"/>
    <p:sldId id="601" r:id="rId30"/>
    <p:sldId id="1298" r:id="rId31"/>
    <p:sldId id="1299" r:id="rId32"/>
    <p:sldId id="1300" r:id="rId33"/>
    <p:sldId id="901" r:id="rId34"/>
    <p:sldId id="902" r:id="rId35"/>
    <p:sldId id="1301" r:id="rId36"/>
    <p:sldId id="1302" r:id="rId37"/>
    <p:sldId id="1303" r:id="rId38"/>
    <p:sldId id="1304" r:id="rId39"/>
    <p:sldId id="1305" r:id="rId40"/>
    <p:sldId id="1276" r:id="rId41"/>
    <p:sldId id="1306" r:id="rId42"/>
    <p:sldId id="1307" r:id="rId43"/>
    <p:sldId id="1308" r:id="rId44"/>
    <p:sldId id="883" r:id="rId45"/>
    <p:sldId id="898" r:id="rId46"/>
    <p:sldId id="1309" r:id="rId47"/>
    <p:sldId id="1310" r:id="rId48"/>
    <p:sldId id="1171" r:id="rId49"/>
    <p:sldId id="1311" r:id="rId50"/>
    <p:sldId id="1312" r:id="rId51"/>
    <p:sldId id="1313" r:id="rId52"/>
    <p:sldId id="1172" r:id="rId53"/>
    <p:sldId id="1229" r:id="rId54"/>
    <p:sldId id="1314" r:id="rId55"/>
    <p:sldId id="1315" r:id="rId56"/>
    <p:sldId id="1316" r:id="rId57"/>
    <p:sldId id="1317" r:id="rId58"/>
    <p:sldId id="1318" r:id="rId59"/>
    <p:sldId id="1173" r:id="rId60"/>
    <p:sldId id="1169" r:id="rId61"/>
    <p:sldId id="1319" r:id="rId62"/>
    <p:sldId id="1320" r:id="rId63"/>
    <p:sldId id="1321" r:id="rId64"/>
    <p:sldId id="1322" r:id="rId65"/>
    <p:sldId id="1323" r:id="rId66"/>
    <p:sldId id="958" r:id="rId67"/>
    <p:sldId id="959" r:id="rId68"/>
    <p:sldId id="960" r:id="rId69"/>
    <p:sldId id="971" r:id="rId70"/>
    <p:sldId id="961" r:id="rId71"/>
    <p:sldId id="962" r:id="rId72"/>
    <p:sldId id="966" r:id="rId73"/>
    <p:sldId id="967" r:id="rId74"/>
    <p:sldId id="963" r:id="rId75"/>
    <p:sldId id="970" r:id="rId76"/>
    <p:sldId id="972" r:id="rId77"/>
    <p:sldId id="973" r:id="rId78"/>
    <p:sldId id="974" r:id="rId79"/>
    <p:sldId id="267" r:id="rId80"/>
    <p:sldId id="272" r:id="rId81"/>
    <p:sldId id="273" r:id="rId82"/>
    <p:sldId id="596" r:id="rId83"/>
    <p:sldId id="597" r:id="rId84"/>
    <p:sldId id="598" r:id="rId85"/>
    <p:sldId id="599" r:id="rId86"/>
    <p:sldId id="602" r:id="rId87"/>
    <p:sldId id="1356" r:id="rId88"/>
    <p:sldId id="604" r:id="rId89"/>
    <p:sldId id="605" r:id="rId90"/>
    <p:sldId id="606" r:id="rId91"/>
    <p:sldId id="607" r:id="rId92"/>
    <p:sldId id="285" r:id="rId93"/>
    <p:sldId id="286" r:id="rId94"/>
    <p:sldId id="289" r:id="rId95"/>
    <p:sldId id="290" r:id="rId96"/>
    <p:sldId id="292" r:id="rId97"/>
    <p:sldId id="293" r:id="rId98"/>
    <p:sldId id="1418" r:id="rId99"/>
    <p:sldId id="1392" r:id="rId100"/>
    <p:sldId id="1420" r:id="rId101"/>
    <p:sldId id="848" r:id="rId102"/>
    <p:sldId id="849" r:id="rId103"/>
    <p:sldId id="1324" r:id="rId104"/>
    <p:sldId id="851" r:id="rId105"/>
    <p:sldId id="331" r:id="rId106"/>
    <p:sldId id="1144" r:id="rId107"/>
    <p:sldId id="336" r:id="rId108"/>
    <p:sldId id="852" r:id="rId109"/>
    <p:sldId id="334" r:id="rId110"/>
    <p:sldId id="1394" r:id="rId111"/>
    <p:sldId id="1395" r:id="rId112"/>
    <p:sldId id="1401" r:id="rId113"/>
    <p:sldId id="1402" r:id="rId114"/>
    <p:sldId id="1415" r:id="rId115"/>
    <p:sldId id="298" r:id="rId116"/>
    <p:sldId id="302" r:id="rId117"/>
    <p:sldId id="1421" r:id="rId118"/>
    <p:sldId id="1278" r:id="rId119"/>
    <p:sldId id="1351" r:id="rId120"/>
    <p:sldId id="1104" r:id="rId121"/>
    <p:sldId id="1147" r:id="rId122"/>
    <p:sldId id="1150" r:id="rId123"/>
    <p:sldId id="305" r:id="rId124"/>
    <p:sldId id="1151" r:id="rId125"/>
    <p:sldId id="306" r:id="rId126"/>
    <p:sldId id="307" r:id="rId127"/>
    <p:sldId id="308" r:id="rId128"/>
    <p:sldId id="1105" r:id="rId129"/>
    <p:sldId id="1148" r:id="rId130"/>
    <p:sldId id="1152" r:id="rId131"/>
    <p:sldId id="311" r:id="rId132"/>
    <p:sldId id="1153" r:id="rId133"/>
    <p:sldId id="312" r:id="rId134"/>
    <p:sldId id="313" r:id="rId135"/>
    <p:sldId id="314" r:id="rId136"/>
    <p:sldId id="1242" r:id="rId137"/>
    <p:sldId id="1325" r:id="rId138"/>
    <p:sldId id="315" r:id="rId139"/>
    <p:sldId id="316" r:id="rId140"/>
    <p:sldId id="1158" r:id="rId141"/>
    <p:sldId id="1156" r:id="rId142"/>
    <p:sldId id="1109" r:id="rId143"/>
    <p:sldId id="1157" r:id="rId144"/>
    <p:sldId id="1110" r:id="rId145"/>
    <p:sldId id="1326" r:id="rId146"/>
    <p:sldId id="1327" r:id="rId147"/>
    <p:sldId id="1078" r:id="rId148"/>
    <p:sldId id="319" r:id="rId149"/>
    <p:sldId id="847" r:id="rId150"/>
    <p:sldId id="320" r:id="rId151"/>
    <p:sldId id="1149" r:id="rId152"/>
    <p:sldId id="1111" r:id="rId153"/>
    <p:sldId id="1154" r:id="rId154"/>
    <p:sldId id="1107" r:id="rId155"/>
    <p:sldId id="1155" r:id="rId156"/>
    <p:sldId id="1108" r:id="rId157"/>
    <p:sldId id="1106" r:id="rId158"/>
    <p:sldId id="321" r:id="rId159"/>
    <p:sldId id="322" r:id="rId160"/>
    <p:sldId id="323" r:id="rId161"/>
    <p:sldId id="324" r:id="rId162"/>
    <p:sldId id="325" r:id="rId163"/>
    <p:sldId id="326" r:id="rId164"/>
    <p:sldId id="327" r:id="rId165"/>
    <p:sldId id="328" r:id="rId166"/>
    <p:sldId id="329" r:id="rId167"/>
    <p:sldId id="330" r:id="rId168"/>
    <p:sldId id="337" r:id="rId169"/>
    <p:sldId id="338" r:id="rId170"/>
    <p:sldId id="339" r:id="rId171"/>
    <p:sldId id="1159" r:id="rId172"/>
    <p:sldId id="1163" r:id="rId173"/>
    <p:sldId id="1160" r:id="rId174"/>
    <p:sldId id="1164" r:id="rId175"/>
    <p:sldId id="1161" r:id="rId176"/>
    <p:sldId id="1165" r:id="rId177"/>
    <p:sldId id="1167" r:id="rId178"/>
    <p:sldId id="1162" r:id="rId179"/>
    <p:sldId id="1166" r:id="rId180"/>
    <p:sldId id="1140" r:id="rId181"/>
    <p:sldId id="340" r:id="rId182"/>
    <p:sldId id="341" r:id="rId183"/>
    <p:sldId id="342" r:id="rId184"/>
    <p:sldId id="343" r:id="rId185"/>
    <p:sldId id="344" r:id="rId186"/>
    <p:sldId id="345" r:id="rId187"/>
    <p:sldId id="346" r:id="rId188"/>
    <p:sldId id="347" r:id="rId189"/>
    <p:sldId id="348" r:id="rId190"/>
    <p:sldId id="349" r:id="rId191"/>
    <p:sldId id="350" r:id="rId192"/>
    <p:sldId id="351" r:id="rId193"/>
    <p:sldId id="352" r:id="rId194"/>
    <p:sldId id="1079" r:id="rId195"/>
    <p:sldId id="1080" r:id="rId196"/>
    <p:sldId id="353" r:id="rId197"/>
    <p:sldId id="354" r:id="rId198"/>
    <p:sldId id="1007" r:id="rId199"/>
    <p:sldId id="355" r:id="rId200"/>
    <p:sldId id="356" r:id="rId201"/>
    <p:sldId id="357" r:id="rId202"/>
    <p:sldId id="358" r:id="rId203"/>
    <p:sldId id="359" r:id="rId204"/>
    <p:sldId id="1328" r:id="rId205"/>
    <p:sldId id="361" r:id="rId206"/>
    <p:sldId id="1131" r:id="rId207"/>
    <p:sldId id="362" r:id="rId208"/>
    <p:sldId id="365" r:id="rId209"/>
    <p:sldId id="1382" r:id="rId210"/>
    <p:sldId id="366" r:id="rId211"/>
    <p:sldId id="367" r:id="rId212"/>
    <p:sldId id="368" r:id="rId213"/>
    <p:sldId id="369" r:id="rId214"/>
    <p:sldId id="371" r:id="rId215"/>
    <p:sldId id="1126" r:id="rId216"/>
    <p:sldId id="372" r:id="rId217"/>
    <p:sldId id="1125" r:id="rId218"/>
    <p:sldId id="373" r:id="rId219"/>
    <p:sldId id="1422" r:id="rId220"/>
    <p:sldId id="374" r:id="rId221"/>
    <p:sldId id="375" r:id="rId222"/>
    <p:sldId id="376" r:id="rId223"/>
    <p:sldId id="377" r:id="rId224"/>
    <p:sldId id="380" r:id="rId225"/>
    <p:sldId id="381" r:id="rId226"/>
    <p:sldId id="382" r:id="rId227"/>
    <p:sldId id="383" r:id="rId228"/>
    <p:sldId id="1273" r:id="rId229"/>
    <p:sldId id="1335" r:id="rId230"/>
    <p:sldId id="1336" r:id="rId231"/>
    <p:sldId id="1081" r:id="rId232"/>
    <p:sldId id="384" r:id="rId233"/>
    <p:sldId id="385" r:id="rId234"/>
    <p:sldId id="386" r:id="rId235"/>
    <p:sldId id="387" r:id="rId236"/>
    <p:sldId id="388" r:id="rId237"/>
    <p:sldId id="389" r:id="rId238"/>
    <p:sldId id="390" r:id="rId239"/>
    <p:sldId id="391" r:id="rId240"/>
    <p:sldId id="853" r:id="rId241"/>
    <p:sldId id="1102" r:id="rId242"/>
    <p:sldId id="857" r:id="rId243"/>
    <p:sldId id="858" r:id="rId244"/>
    <p:sldId id="1251" r:id="rId245"/>
    <p:sldId id="1414" r:id="rId246"/>
    <p:sldId id="393" r:id="rId247"/>
    <p:sldId id="394" r:id="rId248"/>
    <p:sldId id="395" r:id="rId249"/>
    <p:sldId id="397" r:id="rId250"/>
    <p:sldId id="398" r:id="rId251"/>
    <p:sldId id="1444" r:id="rId252"/>
    <p:sldId id="402" r:id="rId253"/>
    <p:sldId id="1357" r:id="rId254"/>
    <p:sldId id="403" r:id="rId255"/>
    <p:sldId id="404" r:id="rId256"/>
    <p:sldId id="405" r:id="rId257"/>
    <p:sldId id="406" r:id="rId258"/>
    <p:sldId id="1424" r:id="rId259"/>
    <p:sldId id="413" r:id="rId260"/>
    <p:sldId id="414" r:id="rId261"/>
    <p:sldId id="415" r:id="rId262"/>
    <p:sldId id="416" r:id="rId263"/>
    <p:sldId id="417" r:id="rId264"/>
    <p:sldId id="418" r:id="rId265"/>
    <p:sldId id="419" r:id="rId266"/>
    <p:sldId id="420" r:id="rId267"/>
    <p:sldId id="421" r:id="rId268"/>
    <p:sldId id="1113" r:id="rId269"/>
    <p:sldId id="1211" r:id="rId270"/>
    <p:sldId id="1042" r:id="rId271"/>
    <p:sldId id="1114" r:id="rId272"/>
    <p:sldId id="1127" r:id="rId273"/>
    <p:sldId id="1115" r:id="rId274"/>
    <p:sldId id="1116" r:id="rId275"/>
    <p:sldId id="1430" r:id="rId276"/>
    <p:sldId id="428" r:id="rId277"/>
    <p:sldId id="429" r:id="rId278"/>
    <p:sldId id="1128" r:id="rId279"/>
    <p:sldId id="1248" r:id="rId280"/>
    <p:sldId id="1215" r:id="rId281"/>
    <p:sldId id="1427" r:id="rId282"/>
    <p:sldId id="1249" r:id="rId283"/>
    <p:sldId id="1212" r:id="rId284"/>
    <p:sldId id="1213" r:id="rId285"/>
    <p:sldId id="1216" r:id="rId286"/>
    <p:sldId id="1210" r:id="rId287"/>
    <p:sldId id="1250" r:id="rId288"/>
    <p:sldId id="1217" r:id="rId289"/>
    <p:sldId id="1226" r:id="rId290"/>
    <p:sldId id="434" r:id="rId291"/>
    <p:sldId id="1358" r:id="rId292"/>
    <p:sldId id="436" r:id="rId293"/>
    <p:sldId id="437" r:id="rId294"/>
    <p:sldId id="438" r:id="rId295"/>
    <p:sldId id="1445" r:id="rId296"/>
    <p:sldId id="445" r:id="rId297"/>
    <p:sldId id="446" r:id="rId298"/>
    <p:sldId id="1329" r:id="rId299"/>
    <p:sldId id="1330" r:id="rId300"/>
    <p:sldId id="1331" r:id="rId301"/>
    <p:sldId id="1332" r:id="rId302"/>
    <p:sldId id="1333" r:id="rId303"/>
    <p:sldId id="1334" r:id="rId304"/>
    <p:sldId id="440" r:id="rId305"/>
    <p:sldId id="441" r:id="rId306"/>
    <p:sldId id="442" r:id="rId307"/>
    <p:sldId id="453" r:id="rId308"/>
    <p:sldId id="454" r:id="rId309"/>
    <p:sldId id="455" r:id="rId310"/>
    <p:sldId id="456" r:id="rId311"/>
    <p:sldId id="1059" r:id="rId312"/>
    <p:sldId id="1060" r:id="rId313"/>
    <p:sldId id="457" r:id="rId314"/>
    <p:sldId id="458" r:id="rId315"/>
    <p:sldId id="459" r:id="rId316"/>
    <p:sldId id="460" r:id="rId317"/>
    <p:sldId id="461" r:id="rId318"/>
    <p:sldId id="462" r:id="rId319"/>
    <p:sldId id="463" r:id="rId320"/>
    <p:sldId id="464" r:id="rId321"/>
    <p:sldId id="467" r:id="rId322"/>
    <p:sldId id="468" r:id="rId323"/>
    <p:sldId id="470" r:id="rId324"/>
    <p:sldId id="471" r:id="rId325"/>
    <p:sldId id="472" r:id="rId326"/>
    <p:sldId id="473" r:id="rId327"/>
    <p:sldId id="477" r:id="rId328"/>
    <p:sldId id="478" r:id="rId329"/>
    <p:sldId id="479" r:id="rId330"/>
    <p:sldId id="480" r:id="rId331"/>
    <p:sldId id="481" r:id="rId332"/>
    <p:sldId id="482" r:id="rId333"/>
    <p:sldId id="483" r:id="rId334"/>
    <p:sldId id="484" r:id="rId335"/>
    <p:sldId id="485" r:id="rId336"/>
    <p:sldId id="486" r:id="rId337"/>
    <p:sldId id="487" r:id="rId338"/>
    <p:sldId id="488" r:id="rId339"/>
    <p:sldId id="489" r:id="rId340"/>
    <p:sldId id="490" r:id="rId341"/>
    <p:sldId id="491" r:id="rId342"/>
    <p:sldId id="492" r:id="rId343"/>
    <p:sldId id="493" r:id="rId344"/>
    <p:sldId id="494" r:id="rId345"/>
    <p:sldId id="495" r:id="rId346"/>
    <p:sldId id="496" r:id="rId347"/>
    <p:sldId id="497" r:id="rId348"/>
    <p:sldId id="1354" r:id="rId349"/>
    <p:sldId id="498" r:id="rId350"/>
    <p:sldId id="499" r:id="rId351"/>
    <p:sldId id="500" r:id="rId352"/>
    <p:sldId id="501" r:id="rId353"/>
    <p:sldId id="1196" r:id="rId354"/>
    <p:sldId id="502" r:id="rId355"/>
    <p:sldId id="504" r:id="rId356"/>
    <p:sldId id="505" r:id="rId357"/>
    <p:sldId id="506" r:id="rId358"/>
    <p:sldId id="507" r:id="rId359"/>
    <p:sldId id="508" r:id="rId360"/>
    <p:sldId id="1274" r:id="rId361"/>
    <p:sldId id="509" r:id="rId362"/>
    <p:sldId id="510" r:id="rId363"/>
    <p:sldId id="1197" r:id="rId364"/>
    <p:sldId id="511" r:id="rId365"/>
    <p:sldId id="512" r:id="rId366"/>
    <p:sldId id="513" r:id="rId367"/>
    <p:sldId id="1198" r:id="rId368"/>
    <p:sldId id="1355" r:id="rId369"/>
    <p:sldId id="514" r:id="rId370"/>
    <p:sldId id="515" r:id="rId371"/>
    <p:sldId id="1272" r:id="rId372"/>
    <p:sldId id="516" r:id="rId373"/>
    <p:sldId id="517" r:id="rId374"/>
    <p:sldId id="518" r:id="rId375"/>
    <p:sldId id="519" r:id="rId376"/>
    <p:sldId id="520" r:id="rId377"/>
    <p:sldId id="521" r:id="rId378"/>
    <p:sldId id="522" r:id="rId379"/>
    <p:sldId id="523" r:id="rId380"/>
    <p:sldId id="1123" r:id="rId381"/>
    <p:sldId id="524" r:id="rId382"/>
    <p:sldId id="1124" r:id="rId383"/>
    <p:sldId id="525" r:id="rId384"/>
    <p:sldId id="526" r:id="rId385"/>
    <p:sldId id="527" r:id="rId386"/>
    <p:sldId id="1122" r:id="rId387"/>
    <p:sldId id="529" r:id="rId388"/>
    <p:sldId id="530" r:id="rId389"/>
    <p:sldId id="531" r:id="rId390"/>
    <p:sldId id="532" r:id="rId391"/>
    <p:sldId id="533" r:id="rId392"/>
    <p:sldId id="534" r:id="rId393"/>
    <p:sldId id="535" r:id="rId394"/>
    <p:sldId id="536" r:id="rId395"/>
    <p:sldId id="537" r:id="rId396"/>
    <p:sldId id="538" r:id="rId397"/>
    <p:sldId id="539" r:id="rId398"/>
    <p:sldId id="540" r:id="rId399"/>
    <p:sldId id="541" r:id="rId400"/>
    <p:sldId id="542" r:id="rId401"/>
    <p:sldId id="543" r:id="rId402"/>
    <p:sldId id="544" r:id="rId403"/>
    <p:sldId id="545" r:id="rId404"/>
    <p:sldId id="546" r:id="rId405"/>
    <p:sldId id="547" r:id="rId406"/>
    <p:sldId id="548" r:id="rId407"/>
    <p:sldId id="549" r:id="rId408"/>
    <p:sldId id="550" r:id="rId409"/>
    <p:sldId id="551" r:id="rId410"/>
    <p:sldId id="552" r:id="rId411"/>
    <p:sldId id="553" r:id="rId412"/>
    <p:sldId id="554" r:id="rId413"/>
    <p:sldId id="555" r:id="rId414"/>
    <p:sldId id="556" r:id="rId415"/>
    <p:sldId id="557" r:id="rId416"/>
    <p:sldId id="558" r:id="rId417"/>
    <p:sldId id="619" r:id="rId418"/>
    <p:sldId id="620" r:id="rId419"/>
    <p:sldId id="621" r:id="rId420"/>
    <p:sldId id="622" r:id="rId421"/>
    <p:sldId id="623" r:id="rId422"/>
    <p:sldId id="624" r:id="rId423"/>
    <p:sldId id="625" r:id="rId424"/>
    <p:sldId id="626" r:id="rId425"/>
    <p:sldId id="627" r:id="rId426"/>
    <p:sldId id="628" r:id="rId427"/>
    <p:sldId id="629" r:id="rId428"/>
    <p:sldId id="630" r:id="rId429"/>
    <p:sldId id="631" r:id="rId430"/>
    <p:sldId id="860" r:id="rId431"/>
    <p:sldId id="861" r:id="rId432"/>
    <p:sldId id="862" r:id="rId433"/>
    <p:sldId id="632" r:id="rId434"/>
    <p:sldId id="633" r:id="rId435"/>
    <p:sldId id="634" r:id="rId436"/>
    <p:sldId id="1086" r:id="rId437"/>
    <p:sldId id="635" r:id="rId438"/>
    <p:sldId id="1087" r:id="rId439"/>
    <p:sldId id="636" r:id="rId440"/>
    <p:sldId id="637" r:id="rId441"/>
    <p:sldId id="1088" r:id="rId442"/>
    <p:sldId id="638" r:id="rId443"/>
    <p:sldId id="639" r:id="rId444"/>
    <p:sldId id="640" r:id="rId445"/>
    <p:sldId id="641" r:id="rId446"/>
    <p:sldId id="642" r:id="rId447"/>
    <p:sldId id="643" r:id="rId448"/>
    <p:sldId id="644" r:id="rId449"/>
    <p:sldId id="645" r:id="rId450"/>
    <p:sldId id="646" r:id="rId451"/>
    <p:sldId id="1417" r:id="rId452"/>
    <p:sldId id="647" r:id="rId453"/>
    <p:sldId id="648" r:id="rId454"/>
    <p:sldId id="649" r:id="rId455"/>
    <p:sldId id="650" r:id="rId456"/>
    <p:sldId id="651" r:id="rId457"/>
    <p:sldId id="652" r:id="rId458"/>
    <p:sldId id="653" r:id="rId459"/>
    <p:sldId id="654" r:id="rId460"/>
    <p:sldId id="655" r:id="rId461"/>
    <p:sldId id="656" r:id="rId462"/>
    <p:sldId id="657" r:id="rId463"/>
    <p:sldId id="658" r:id="rId464"/>
    <p:sldId id="669" r:id="rId465"/>
    <p:sldId id="670" r:id="rId466"/>
    <p:sldId id="1139" r:id="rId467"/>
    <p:sldId id="661" r:id="rId468"/>
    <p:sldId id="662" r:id="rId469"/>
    <p:sldId id="663" r:id="rId470"/>
    <p:sldId id="1132" r:id="rId471"/>
    <p:sldId id="668" r:id="rId472"/>
    <p:sldId id="672" r:id="rId473"/>
    <p:sldId id="1136" r:id="rId474"/>
    <p:sldId id="1137" r:id="rId475"/>
    <p:sldId id="1138" r:id="rId476"/>
    <p:sldId id="675" r:id="rId477"/>
    <p:sldId id="676" r:id="rId478"/>
    <p:sldId id="677" r:id="rId479"/>
    <p:sldId id="678" r:id="rId480"/>
    <p:sldId id="679" r:id="rId481"/>
    <p:sldId id="680" r:id="rId482"/>
    <p:sldId id="1428" r:id="rId483"/>
    <p:sldId id="681" r:id="rId484"/>
    <p:sldId id="682" r:id="rId485"/>
    <p:sldId id="683" r:id="rId486"/>
    <p:sldId id="684" r:id="rId487"/>
    <p:sldId id="686" r:id="rId488"/>
    <p:sldId id="1337" r:id="rId489"/>
    <p:sldId id="688" r:id="rId490"/>
    <p:sldId id="691" r:id="rId491"/>
    <p:sldId id="1133" r:id="rId492"/>
    <p:sldId id="692" r:id="rId493"/>
    <p:sldId id="1134" r:id="rId494"/>
    <p:sldId id="1135" r:id="rId495"/>
    <p:sldId id="693" r:id="rId496"/>
    <p:sldId id="1403" r:id="rId497"/>
    <p:sldId id="1367" r:id="rId498"/>
    <p:sldId id="1377" r:id="rId499"/>
    <p:sldId id="1379" r:id="rId500"/>
    <p:sldId id="1368" r:id="rId501"/>
    <p:sldId id="1369" r:id="rId502"/>
    <p:sldId id="1380" r:id="rId503"/>
    <p:sldId id="1381" r:id="rId504"/>
    <p:sldId id="1370" r:id="rId505"/>
    <p:sldId id="1371" r:id="rId506"/>
    <p:sldId id="1372" r:id="rId507"/>
    <p:sldId id="1373" r:id="rId508"/>
    <p:sldId id="1374" r:id="rId509"/>
    <p:sldId id="1375" r:id="rId510"/>
    <p:sldId id="689" r:id="rId511"/>
    <p:sldId id="690" r:id="rId512"/>
    <p:sldId id="694" r:id="rId513"/>
    <p:sldId id="695" r:id="rId514"/>
    <p:sldId id="696" r:id="rId515"/>
    <p:sldId id="697" r:id="rId516"/>
    <p:sldId id="698" r:id="rId517"/>
    <p:sldId id="1338" r:id="rId518"/>
    <p:sldId id="699" r:id="rId519"/>
    <p:sldId id="700" r:id="rId520"/>
    <p:sldId id="707" r:id="rId521"/>
    <p:sldId id="701" r:id="rId522"/>
    <p:sldId id="702" r:id="rId523"/>
    <p:sldId id="703" r:id="rId524"/>
    <p:sldId id="704" r:id="rId525"/>
    <p:sldId id="1130" r:id="rId526"/>
    <p:sldId id="705" r:id="rId527"/>
    <p:sldId id="708" r:id="rId528"/>
    <p:sldId id="1089" r:id="rId529"/>
    <p:sldId id="864" r:id="rId530"/>
    <p:sldId id="709" r:id="rId531"/>
    <p:sldId id="710" r:id="rId532"/>
    <p:sldId id="711" r:id="rId533"/>
    <p:sldId id="712" r:id="rId534"/>
    <p:sldId id="713" r:id="rId535"/>
    <p:sldId id="714" r:id="rId536"/>
    <p:sldId id="715" r:id="rId537"/>
    <p:sldId id="716" r:id="rId538"/>
    <p:sldId id="717" r:id="rId539"/>
    <p:sldId id="718" r:id="rId540"/>
    <p:sldId id="719" r:id="rId541"/>
    <p:sldId id="720" r:id="rId542"/>
    <p:sldId id="721" r:id="rId543"/>
    <p:sldId id="722" r:id="rId544"/>
    <p:sldId id="723" r:id="rId545"/>
    <p:sldId id="724" r:id="rId546"/>
    <p:sldId id="725" r:id="rId547"/>
    <p:sldId id="726" r:id="rId548"/>
    <p:sldId id="727" r:id="rId549"/>
    <p:sldId id="728" r:id="rId550"/>
    <p:sldId id="729" r:id="rId551"/>
    <p:sldId id="1404" r:id="rId552"/>
    <p:sldId id="1405" r:id="rId553"/>
    <p:sldId id="730" r:id="rId554"/>
    <p:sldId id="731" r:id="rId555"/>
    <p:sldId id="732" r:id="rId556"/>
    <p:sldId id="733" r:id="rId557"/>
    <p:sldId id="734" r:id="rId558"/>
    <p:sldId id="735" r:id="rId559"/>
    <p:sldId id="736" r:id="rId560"/>
    <p:sldId id="737" r:id="rId561"/>
    <p:sldId id="738" r:id="rId562"/>
    <p:sldId id="739" r:id="rId563"/>
    <p:sldId id="740" r:id="rId564"/>
    <p:sldId id="741" r:id="rId565"/>
    <p:sldId id="742" r:id="rId566"/>
    <p:sldId id="743" r:id="rId567"/>
    <p:sldId id="744" r:id="rId568"/>
    <p:sldId id="745" r:id="rId569"/>
    <p:sldId id="746" r:id="rId570"/>
    <p:sldId id="747" r:id="rId571"/>
    <p:sldId id="748" r:id="rId572"/>
    <p:sldId id="749" r:id="rId573"/>
    <p:sldId id="750" r:id="rId574"/>
    <p:sldId id="751" r:id="rId575"/>
    <p:sldId id="752" r:id="rId576"/>
    <p:sldId id="753" r:id="rId577"/>
    <p:sldId id="754" r:id="rId578"/>
    <p:sldId id="755" r:id="rId579"/>
    <p:sldId id="756" r:id="rId580"/>
    <p:sldId id="757" r:id="rId581"/>
    <p:sldId id="758" r:id="rId582"/>
    <p:sldId id="759" r:id="rId583"/>
    <p:sldId id="760" r:id="rId584"/>
    <p:sldId id="761" r:id="rId585"/>
    <p:sldId id="762" r:id="rId586"/>
    <p:sldId id="763" r:id="rId587"/>
    <p:sldId id="764" r:id="rId588"/>
    <p:sldId id="765" r:id="rId589"/>
    <p:sldId id="766" r:id="rId590"/>
    <p:sldId id="767" r:id="rId591"/>
    <p:sldId id="768" r:id="rId592"/>
    <p:sldId id="769" r:id="rId593"/>
    <p:sldId id="770" r:id="rId594"/>
    <p:sldId id="771" r:id="rId595"/>
    <p:sldId id="772" r:id="rId596"/>
    <p:sldId id="773" r:id="rId597"/>
    <p:sldId id="774" r:id="rId598"/>
    <p:sldId id="775" r:id="rId599"/>
    <p:sldId id="776" r:id="rId600"/>
    <p:sldId id="777" r:id="rId601"/>
    <p:sldId id="778" r:id="rId602"/>
    <p:sldId id="779" r:id="rId603"/>
    <p:sldId id="780" r:id="rId604"/>
    <p:sldId id="781" r:id="rId605"/>
    <p:sldId id="782" r:id="rId606"/>
    <p:sldId id="783" r:id="rId607"/>
    <p:sldId id="784" r:id="rId608"/>
    <p:sldId id="785" r:id="rId609"/>
    <p:sldId id="786" r:id="rId610"/>
    <p:sldId id="787" r:id="rId611"/>
    <p:sldId id="788" r:id="rId612"/>
    <p:sldId id="789" r:id="rId613"/>
    <p:sldId id="790" r:id="rId614"/>
    <p:sldId id="791" r:id="rId615"/>
    <p:sldId id="792" r:id="rId616"/>
    <p:sldId id="793" r:id="rId617"/>
    <p:sldId id="794" r:id="rId618"/>
    <p:sldId id="795" r:id="rId619"/>
    <p:sldId id="796" r:id="rId620"/>
    <p:sldId id="797" r:id="rId621"/>
    <p:sldId id="798" r:id="rId622"/>
    <p:sldId id="799" r:id="rId623"/>
    <p:sldId id="800" r:id="rId624"/>
    <p:sldId id="1339" r:id="rId625"/>
    <p:sldId id="1340" r:id="rId626"/>
    <p:sldId id="801" r:id="rId627"/>
    <p:sldId id="802" r:id="rId628"/>
    <p:sldId id="803" r:id="rId629"/>
    <p:sldId id="804" r:id="rId630"/>
    <p:sldId id="805" r:id="rId631"/>
    <p:sldId id="806" r:id="rId632"/>
    <p:sldId id="807" r:id="rId633"/>
    <p:sldId id="808" r:id="rId634"/>
    <p:sldId id="809" r:id="rId635"/>
    <p:sldId id="810" r:id="rId636"/>
    <p:sldId id="811" r:id="rId637"/>
    <p:sldId id="812" r:id="rId638"/>
    <p:sldId id="813" r:id="rId639"/>
    <p:sldId id="814" r:id="rId640"/>
    <p:sldId id="815" r:id="rId641"/>
    <p:sldId id="816" r:id="rId642"/>
    <p:sldId id="817" r:id="rId643"/>
    <p:sldId id="818" r:id="rId644"/>
    <p:sldId id="819" r:id="rId645"/>
    <p:sldId id="820" r:id="rId646"/>
    <p:sldId id="821" r:id="rId647"/>
    <p:sldId id="822" r:id="rId648"/>
    <p:sldId id="823" r:id="rId649"/>
    <p:sldId id="824" r:id="rId650"/>
    <p:sldId id="825" r:id="rId651"/>
    <p:sldId id="826" r:id="rId652"/>
    <p:sldId id="827" r:id="rId653"/>
    <p:sldId id="828" r:id="rId654"/>
    <p:sldId id="829" r:id="rId655"/>
    <p:sldId id="830" r:id="rId656"/>
    <p:sldId id="831" r:id="rId657"/>
    <p:sldId id="832" r:id="rId658"/>
    <p:sldId id="833" r:id="rId659"/>
    <p:sldId id="834" r:id="rId660"/>
    <p:sldId id="835" r:id="rId661"/>
    <p:sldId id="836" r:id="rId662"/>
    <p:sldId id="837" r:id="rId663"/>
    <p:sldId id="838" r:id="rId664"/>
    <p:sldId id="839" r:id="rId665"/>
    <p:sldId id="840" r:id="rId666"/>
    <p:sldId id="841" r:id="rId667"/>
    <p:sldId id="842" r:id="rId668"/>
    <p:sldId id="843" r:id="rId669"/>
    <p:sldId id="844" r:id="rId670"/>
    <p:sldId id="845" r:id="rId671"/>
    <p:sldId id="863" r:id="rId672"/>
    <p:sldId id="865" r:id="rId673"/>
    <p:sldId id="846" r:id="rId674"/>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353"/>
            <p14:sldId id="1287"/>
            <p14:sldId id="1288"/>
            <p14:sldId id="1285"/>
            <p14:sldId id="1289"/>
            <p14:sldId id="1290"/>
            <p14:sldId id="1291"/>
            <p14:sldId id="1292"/>
            <p14:sldId id="1429"/>
            <p14:sldId id="1234"/>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958"/>
            <p14:sldId id="959"/>
            <p14:sldId id="960"/>
            <p14:sldId id="971"/>
            <p14:sldId id="961"/>
            <p14:sldId id="962"/>
            <p14:sldId id="966"/>
            <p14:sldId id="967"/>
            <p14:sldId id="963"/>
            <p14:sldId id="970"/>
            <p14:sldId id="972"/>
            <p14:sldId id="973"/>
            <p14:sldId id="974"/>
            <p14:sldId id="267"/>
            <p14:sldId id="272"/>
            <p14:sldId id="273"/>
            <p14:sldId id="596"/>
            <p14:sldId id="597"/>
            <p14:sldId id="598"/>
            <p14:sldId id="599"/>
            <p14:sldId id="602"/>
            <p14:sldId id="1356"/>
            <p14:sldId id="604"/>
            <p14:sldId id="605"/>
            <p14:sldId id="606"/>
            <p14:sldId id="607"/>
          </p14:sldIdLst>
        </p14:section>
        <p14:section name="Data Defination Language" id="{347E00EC-A70B-42D3-B55A-27753B89E162}">
          <p14:sldIdLst>
            <p14:sldId id="285"/>
            <p14:sldId id="286"/>
            <p14:sldId id="289"/>
            <p14:sldId id="290"/>
            <p14:sldId id="292"/>
            <p14:sldId id="293"/>
            <p14:sldId id="1418"/>
            <p14:sldId id="1392"/>
            <p14:sldId id="1420"/>
            <p14:sldId id="848"/>
            <p14:sldId id="849"/>
            <p14:sldId id="1324"/>
            <p14:sldId id="851"/>
            <p14:sldId id="331"/>
            <p14:sldId id="1144"/>
            <p14:sldId id="336"/>
            <p14:sldId id="852"/>
            <p14:sldId id="334"/>
            <p14:sldId id="1394"/>
            <p14:sldId id="1395"/>
            <p14:sldId id="1401"/>
            <p14:sldId id="1402"/>
            <p14:sldId id="1415"/>
            <p14:sldId id="298"/>
            <p14:sldId id="302"/>
            <p14:sldId id="1421"/>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1382"/>
            <p14:sldId id="366"/>
          </p14:sldIdLst>
        </p14:section>
        <p14:section name="Data Manuplation Language" id="{DABA1552-33D0-4262-A930-69DA7CCB6843}">
          <p14:sldIdLst>
            <p14:sldId id="367"/>
            <p14:sldId id="368"/>
            <p14:sldId id="369"/>
            <p14:sldId id="371"/>
            <p14:sldId id="1126"/>
            <p14:sldId id="372"/>
            <p14:sldId id="1125"/>
            <p14:sldId id="373"/>
            <p14:sldId id="1422"/>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1414"/>
            <p14:sldId id="393"/>
            <p14:sldId id="394"/>
            <p14:sldId id="395"/>
            <p14:sldId id="397"/>
            <p14:sldId id="398"/>
            <p14:sldId id="1444"/>
            <p14:sldId id="402"/>
            <p14:sldId id="1357"/>
            <p14:sldId id="403"/>
            <p14:sldId id="404"/>
            <p14:sldId id="405"/>
            <p14:sldId id="406"/>
            <p14:sldId id="1424"/>
            <p14:sldId id="413"/>
            <p14:sldId id="414"/>
            <p14:sldId id="415"/>
            <p14:sldId id="416"/>
            <p14:sldId id="417"/>
            <p14:sldId id="418"/>
            <p14:sldId id="419"/>
            <p14:sldId id="420"/>
            <p14:sldId id="421"/>
            <p14:sldId id="1113"/>
            <p14:sldId id="1211"/>
            <p14:sldId id="1042"/>
            <p14:sldId id="1114"/>
            <p14:sldId id="1127"/>
            <p14:sldId id="1115"/>
            <p14:sldId id="1116"/>
            <p14:sldId id="1430"/>
            <p14:sldId id="428"/>
            <p14:sldId id="429"/>
            <p14:sldId id="1128"/>
            <p14:sldId id="1248"/>
            <p14:sldId id="1215"/>
            <p14:sldId id="1427"/>
            <p14:sldId id="1249"/>
            <p14:sldId id="1212"/>
            <p14:sldId id="1213"/>
            <p14:sldId id="1216"/>
            <p14:sldId id="1210"/>
            <p14:sldId id="1250"/>
            <p14:sldId id="1217"/>
            <p14:sldId id="1226"/>
            <p14:sldId id="434"/>
            <p14:sldId id="1358"/>
            <p14:sldId id="436"/>
            <p14:sldId id="437"/>
            <p14:sldId id="438"/>
            <p14:sldId id="1445"/>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1354"/>
            <p14:sldId id="498"/>
            <p14:sldId id="499"/>
            <p14:sldId id="500"/>
            <p14:sldId id="501"/>
            <p14:sldId id="1196"/>
            <p14:sldId id="502"/>
            <p14:sldId id="504"/>
            <p14:sldId id="505"/>
            <p14:sldId id="506"/>
            <p14:sldId id="507"/>
            <p14:sldId id="508"/>
            <p14:sldId id="1274"/>
            <p14:sldId id="509"/>
            <p14:sldId id="510"/>
            <p14:sldId id="1197"/>
            <p14:sldId id="511"/>
            <p14:sldId id="512"/>
            <p14:sldId id="513"/>
            <p14:sldId id="1198"/>
            <p14:sldId id="1355"/>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1417"/>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1136"/>
            <p14:sldId id="1137"/>
            <p14:sldId id="1138"/>
            <p14:sldId id="675"/>
            <p14:sldId id="676"/>
            <p14:sldId id="677"/>
            <p14:sldId id="678"/>
            <p14:sldId id="679"/>
            <p14:sldId id="680"/>
            <p14:sldId id="1428"/>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1403"/>
            <p14:sldId id="1367"/>
            <p14:sldId id="1377"/>
            <p14:sldId id="1379"/>
            <p14:sldId id="1368"/>
            <p14:sldId id="1369"/>
            <p14:sldId id="1380"/>
            <p14:sldId id="1381"/>
            <p14:sldId id="1370"/>
            <p14:sldId id="1371"/>
            <p14:sldId id="1372"/>
            <p14:sldId id="1373"/>
            <p14:sldId id="1374"/>
            <p14:sldId id="1375"/>
            <p14:sldId id="689"/>
            <p14:sldId id="690"/>
            <p14:sldId id="694"/>
            <p14:sldId id="695"/>
            <p14:sldId id="696"/>
            <p14:sldId id="697"/>
            <p14:sldId id="698"/>
            <p14:sldId id="13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1404"/>
            <p14:sldId id="1405"/>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EBE7F1"/>
    <a:srgbClr val="8A1E92"/>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10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notesMaster" Target="notesMasters/notesMaster1.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presProps" Target="presProps.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679"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680" Type="http://schemas.openxmlformats.org/officeDocument/2006/relationships/tableStyles" Target="tableStyle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commentAuthors" Target="commentAuthor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viewProps" Target="viewProps.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3/8/2022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139</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140</a:t>
            </a:fld>
            <a:endParaRPr lang="en-US"/>
          </a:p>
        </p:txBody>
      </p:sp>
    </p:spTree>
    <p:extLst>
      <p:ext uri="{BB962C8B-B14F-4D97-AF65-F5344CB8AC3E}">
        <p14:creationId xmlns:p14="http://schemas.microsoft.com/office/powerpoint/2010/main" val="3155359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153</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155</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254</a:t>
            </a:fld>
            <a:endParaRPr lang="en-US"/>
          </a:p>
        </p:txBody>
      </p:sp>
    </p:spTree>
    <p:extLst>
      <p:ext uri="{BB962C8B-B14F-4D97-AF65-F5344CB8AC3E}">
        <p14:creationId xmlns:p14="http://schemas.microsoft.com/office/powerpoint/2010/main" val="11370241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255</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257</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271</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a:t>
            </a:fld>
            <a:endParaRPr lang="en-US"/>
          </a:p>
        </p:txBody>
      </p:sp>
    </p:spTree>
    <p:extLst>
      <p:ext uri="{BB962C8B-B14F-4D97-AF65-F5344CB8AC3E}">
        <p14:creationId xmlns:p14="http://schemas.microsoft.com/office/powerpoint/2010/main" val="2964003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273</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351</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356</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358</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364</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369</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372</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377</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424</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488</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490</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105</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652</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116</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122</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124</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132</a:t>
            </a:fld>
            <a:endParaRPr lang="en-IN"/>
          </a:p>
        </p:txBody>
      </p:sp>
    </p:spTree>
    <p:extLst>
      <p:ext uri="{BB962C8B-B14F-4D97-AF65-F5344CB8AC3E}">
        <p14:creationId xmlns:p14="http://schemas.microsoft.com/office/powerpoint/2010/main" val="2574066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3/8/2022</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3/8/2022</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3/8/2022</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3/8/2022</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3/8/2022</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3/8/2022</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3/8/2022</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3/8/2022</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3/8/2022</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3/8/2022</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1.png"/></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27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4.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5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1.png"/></Relationships>
</file>

<file path=ppt/slides/_rels/slide35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20.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jpeg"/></Relationships>
</file>

<file path=ppt/slides/_rels/slide3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19.png"/><Relationship Id="rId4" Type="http://schemas.openxmlformats.org/officeDocument/2006/relationships/image" Target="../media/image118.png"/></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3.png"/><Relationship Id="rId4" Type="http://schemas.openxmlformats.org/officeDocument/2006/relationships/image" Target="../media/image119.png"/></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19.png"/></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0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526.xml.rels><?xml version="1.0" encoding="UTF-8" standalone="yes"?>
<Relationships xmlns="http://schemas.openxmlformats.org/package/2006/relationships"><Relationship Id="rId3" Type="http://schemas.openxmlformats.org/officeDocument/2006/relationships/image" Target="../media/image146.gif"/><Relationship Id="rId2" Type="http://schemas.openxmlformats.org/officeDocument/2006/relationships/image" Target="../media/image145.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3" Type="http://schemas.openxmlformats.org/officeDocument/2006/relationships/image" Target="../media/image153.svg"/><Relationship Id="rId2" Type="http://schemas.openxmlformats.org/officeDocument/2006/relationships/image" Target="../media/image15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jpe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jpe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3" Type="http://schemas.openxmlformats.org/officeDocument/2006/relationships/image" Target="../media/image146.gif"/><Relationship Id="rId2" Type="http://schemas.openxmlformats.org/officeDocument/2006/relationships/image" Target="../media/image145.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3.png"/></Relationships>
</file>

<file path=ppt/slides/_rels/slide6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4.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4308"/>
            <a:chOff x="7129861" y="4077606"/>
            <a:chExt cx="11546462" cy="4884944"/>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90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D2655AE-9A58-44F8-9F1E-CE6670F7D6C4}"/>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14" y="1340703"/>
            <a:ext cx="5255900" cy="31389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15" y="836712"/>
            <a:ext cx="3311937" cy="430831"/>
          </a:xfrm>
          <a:prstGeom prst="rect">
            <a:avLst/>
          </a:prstGeom>
          <a:noFill/>
        </p:spPr>
        <p:txBody>
          <a:bodyPr wrap="square">
            <a:spAutoFit/>
          </a:bodyPr>
          <a:lstStyle/>
          <a:p>
            <a:pPr algn="just"/>
            <a:r>
              <a:rPr lang="en-US" sz="2200" dirty="0">
                <a:solidFill>
                  <a:srgbClr val="C00000"/>
                </a:solidFill>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5185" y="2450047"/>
            <a:ext cx="4823908" cy="3642903"/>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1, 3, 5, 7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2, 4, 6, 8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10, 12, 14, 16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11, 13, 15, 17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5185" y="408549"/>
          <a:ext cx="4415939" cy="1853960"/>
        </p:xfrm>
        <a:graphic>
          <a:graphicData uri="http://schemas.openxmlformats.org/drawingml/2006/table">
            <a:tbl>
              <a:tblPr firstRow="1" bandRow="1">
                <a:tableStyleId>{5940675A-B579-460E-94D1-54222C63F5DA}</a:tableStyleId>
              </a:tblPr>
              <a:tblGrid>
                <a:gridCol w="2039984">
                  <a:extLst>
                    <a:ext uri="{9D8B030D-6E8A-4147-A177-3AD203B41FA5}">
                      <a16:colId xmlns:a16="http://schemas.microsoft.com/office/drawing/2014/main" val="3149757144"/>
                    </a:ext>
                  </a:extLst>
                </a:gridCol>
                <a:gridCol w="2375955">
                  <a:extLst>
                    <a:ext uri="{9D8B030D-6E8A-4147-A177-3AD203B41FA5}">
                      <a16:colId xmlns:a16="http://schemas.microsoft.com/office/drawing/2014/main" val="1706414821"/>
                    </a:ext>
                  </a:extLst>
                </a:gridCol>
              </a:tblGrid>
              <a:tr h="370792">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marL="91428" marR="91428" marT="45714" marB="45714">
                    <a:solidFill>
                      <a:schemeClr val="accent6">
                        <a:lumMod val="20000"/>
                        <a:lumOff val="8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marL="91428" marR="91428" marT="45714" marB="45714">
                    <a:solidFill>
                      <a:schemeClr val="accent6">
                        <a:lumMod val="20000"/>
                        <a:lumOff val="80000"/>
                      </a:schemeClr>
                    </a:solidFill>
                  </a:tcPr>
                </a:tc>
                <a:extLst>
                  <a:ext uri="{0D108BD9-81ED-4DB2-BD59-A6C34878D82A}">
                    <a16:rowId xmlns:a16="http://schemas.microsoft.com/office/drawing/2014/main" val="144985821"/>
                  </a:ext>
                </a:extLst>
              </a:tr>
              <a:tr h="370792">
                <a:tc>
                  <a:txBody>
                    <a:bodyPr/>
                    <a:lstStyle/>
                    <a:p>
                      <a:r>
                        <a:rPr lang="en-IN" sz="1600" dirty="0">
                          <a:latin typeface="Segoe UI" panose="020B0502040204020203" pitchFamily="34" charset="0"/>
                          <a:cs typeface="Segoe UI" panose="020B0502040204020203" pitchFamily="34" charset="0"/>
                        </a:rPr>
                        <a:t>AC Warehouse</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1594595867"/>
                  </a:ext>
                </a:extLst>
              </a:tr>
              <a:tr h="370792">
                <a:tc>
                  <a:txBody>
                    <a:bodyPr/>
                    <a:lstStyle/>
                    <a:p>
                      <a:r>
                        <a:rPr lang="en-IN" sz="1600" dirty="0">
                          <a:latin typeface="Segoe UI" panose="020B0502040204020203" pitchFamily="34" charset="0"/>
                          <a:cs typeface="Segoe UI" panose="020B0502040204020203" pitchFamily="34" charset="0"/>
                        </a:rPr>
                        <a:t>National</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1785209384"/>
                  </a:ext>
                </a:extLst>
              </a:tr>
              <a:tr h="370792">
                <a:tc>
                  <a:txBody>
                    <a:bodyPr/>
                    <a:lstStyle/>
                    <a:p>
                      <a:r>
                        <a:rPr lang="en-IN" sz="1600" dirty="0">
                          <a:latin typeface="Segoe UI" panose="020B0502040204020203" pitchFamily="34" charset="0"/>
                          <a:cs typeface="Segoe UI" panose="020B0502040204020203" pitchFamily="34" charset="0"/>
                        </a:rPr>
                        <a:t>Global</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3373456418"/>
                  </a:ext>
                </a:extLst>
              </a:tr>
              <a:tr h="370792">
                <a:tc>
                  <a:txBody>
                    <a:bodyPr/>
                    <a:lstStyle/>
                    <a:p>
                      <a:r>
                        <a:rPr lang="en-IN" sz="1600" dirty="0">
                          <a:latin typeface="Segoe UI" panose="020B0502040204020203" pitchFamily="34" charset="0"/>
                          <a:cs typeface="Segoe UI" panose="020B0502040204020203" pitchFamily="34" charset="0"/>
                        </a:rPr>
                        <a:t>Migrant System</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15" y="4923897"/>
            <a:ext cx="6767871" cy="116939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1500</a:t>
            </a:r>
            <a:r>
              <a:rPr lang="en-US" dirty="0">
                <a:solidFill>
                  <a:schemeClr val="bg1">
                    <a:lumMod val="50000"/>
                  </a:schemeClr>
                </a:solidFill>
                <a:latin typeface="Liberation Mono"/>
              </a:rPr>
              <a:t>)</a:t>
            </a:r>
            <a:r>
              <a:rPr lang="en-US"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pic>
        <p:nvPicPr>
          <p:cNvPr id="9" name="Picture 8">
            <a:extLst>
              <a:ext uri="{FF2B5EF4-FFF2-40B4-BE49-F238E27FC236}">
                <a16:creationId xmlns:a16="http://schemas.microsoft.com/office/drawing/2014/main" id="{1C248694-DC2C-4F21-9172-EBDAD527BE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2DEA0C8-4F76-4FD8-97A0-8D2FADB80BC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32305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DEFAULT value</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391350" y="561782"/>
            <a:ext cx="3327318"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AUTO_INCREMENT [UNIQUE [KEY] | [PRIMARY] KEY]</a:t>
            </a:r>
            <a:endParaRPr lang="en-IN" dirty="0">
              <a:solidFill>
                <a:srgbClr val="0077AA"/>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zerofill 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ea typeface="SimSun" panose="02010600030101010101" pitchFamily="2" charset="-122"/>
                <a:cs typeface="Segoe UI" panose="020B0502040204020203" pitchFamily="34" charset="0"/>
              </a:rPr>
              <a:t> </a:t>
            </a:r>
            <a:r>
              <a:rPr lang="en-IN" i="1" dirty="0">
                <a:solidFill>
                  <a:srgbClr val="000000"/>
                </a:solidFill>
                <a:latin typeface="Segoe UI" panose="020B0502040204020203" pitchFamily="34" charset="0"/>
                <a:ea typeface="SimSun" panose="02010600030101010101" pitchFamily="2" charset="-122"/>
                <a:cs typeface="Segoe UI" panose="020B0502040204020203" pitchFamily="34" charset="0"/>
              </a:rPr>
              <a:t>col_name</a:t>
            </a:r>
            <a:r>
              <a:rPr lang="en-IN" dirty="0">
                <a:solidFill>
                  <a:srgbClr val="000000"/>
                </a:solidFill>
                <a:latin typeface="Segoe UI" panose="020B0502040204020203" pitchFamily="34" charset="0"/>
                <a:ea typeface="SimSun" panose="02010600030101010101" pitchFamily="2" charset="-122"/>
                <a:cs typeface="Segoe UI" panose="020B0502040204020203" pitchFamily="34" charset="0"/>
              </a:rPr>
              <a:t> </a:t>
            </a:r>
            <a:r>
              <a:rPr lang="en-IN" i="1" dirty="0">
                <a:solidFill>
                  <a:srgbClr val="000000"/>
                </a:solidFill>
                <a:latin typeface="Segoe UI" panose="020B0502040204020203" pitchFamily="34" charset="0"/>
                <a:ea typeface="SimSun" panose="02010600030101010101" pitchFamily="2" charset="-122"/>
                <a:cs typeface="Segoe UI" panose="020B0502040204020203" pitchFamily="34" charset="0"/>
              </a:rPr>
              <a:t>data_type</a:t>
            </a:r>
            <a:r>
              <a:rPr lang="en-IN" dirty="0">
                <a:solidFill>
                  <a:srgbClr val="000000"/>
                </a:solidFill>
                <a:latin typeface="Segoe UI" panose="020B0502040204020203" pitchFamily="34" charset="0"/>
                <a:ea typeface="SimSun" panose="02010600030101010101" pitchFamily="2" charset="-122"/>
                <a:cs typeface="Segoe UI" panose="020B0502040204020203" pitchFamily="34" charset="0"/>
              </a:rPr>
              <a:t> </a:t>
            </a:r>
            <a:r>
              <a:rPr lang="en-US" dirty="0">
                <a:solidFill>
                  <a:srgbClr val="0077AA"/>
                </a:solidFill>
                <a:latin typeface="Segoe UI" panose="020B0502040204020203" pitchFamily="34" charset="0"/>
                <a:ea typeface="SimSun" panose="02010600030101010101" pitchFamily="2" charset="-122"/>
                <a:cs typeface="Segoe UI" panose="020B0502040204020203" pitchFamily="34" charset="0"/>
              </a:rPr>
              <a:t>ZEROFILL</a:t>
            </a:r>
            <a:endParaRPr lang="en-IN" dirty="0">
              <a:solidFill>
                <a:srgbClr val="0077AA"/>
              </a:solidFill>
              <a:latin typeface="Segoe UI" panose="020B0502040204020203" pitchFamily="34" charset="0"/>
              <a:ea typeface="SimSun" panose="02010600030101010101" pitchFamily="2" charset="-122"/>
              <a:cs typeface="Segoe UI" panose="020B0502040204020203"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GENERATED</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ALWAYS</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AS</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i="1" dirty="0">
                <a:solidFill>
                  <a:srgbClr val="000000"/>
                </a:solidFill>
                <a:latin typeface="Segoe UI" panose="020B0502040204020203" pitchFamily="34" charset="0"/>
                <a:cs typeface="Segoe UI" panose="020B0502040204020203" pitchFamily="34" charset="0"/>
              </a:rPr>
              <a:t>expression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VIRTUAL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STORED</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A67F59"/>
                </a:solidFill>
                <a:latin typeface="Segoe UI" panose="020B0502040204020203" pitchFamily="34" charset="0"/>
                <a:cs typeface="Segoe UI" panose="020B0502040204020203" pitchFamily="34" charset="0"/>
              </a:rPr>
              <a:t>NOT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UNIQUE</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KEY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PRIMARY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COMMENT</a:t>
            </a:r>
            <a:r>
              <a:rPr lang="en-IN" dirty="0">
                <a:solidFill>
                  <a:srgbClr val="000000"/>
                </a:solidFill>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IN" i="1" dirty="0">
                <a:solidFill>
                  <a:srgbClr val="669900"/>
                </a:solidFill>
                <a:latin typeface="Segoe UI" panose="020B0502040204020203" pitchFamily="34" charset="0"/>
                <a:cs typeface="Segoe UI" panose="020B0502040204020203" pitchFamily="34" charset="0"/>
              </a:rPr>
              <a:t>string</a:t>
            </a:r>
            <a:r>
              <a:rPr lang="en-IN" dirty="0">
                <a:solidFill>
                  <a:srgbClr val="669900"/>
                </a:solidFill>
                <a:latin typeface="Segoe UI" panose="020B0502040204020203" pitchFamily="34" charset="0"/>
                <a:cs typeface="Segoe UI" panose="020B0502040204020203" pitchFamily="34" charset="0"/>
              </a:rPr>
              <a:t>'</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599395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chemeClr val="accent6">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16" y="1676059"/>
            <a:ext cx="11735776" cy="4920880"/>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40D11B51-801E-4BC7-92C5-9E8A68F6D7B1}"/>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Rectangle 21">
            <a:extLst>
              <a:ext uri="{FF2B5EF4-FFF2-40B4-BE49-F238E27FC236}">
                <a16:creationId xmlns:a16="http://schemas.microsoft.com/office/drawing/2014/main" id="{EE074D92-1687-4AF5-AC14-2C8EEE621A6B}"/>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Tree>
    <p:extLst>
      <p:ext uri="{BB962C8B-B14F-4D97-AF65-F5344CB8AC3E}">
        <p14:creationId xmlns:p14="http://schemas.microsoft.com/office/powerpoint/2010/main" val="27681543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646247"/>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5386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pic>
        <p:nvPicPr>
          <p:cNvPr id="6" name="Picture 5">
            <a:extLst>
              <a:ext uri="{FF2B5EF4-FFF2-40B4-BE49-F238E27FC236}">
                <a16:creationId xmlns:a16="http://schemas.microsoft.com/office/drawing/2014/main" id="{BD6BB3B1-0A7E-4974-BD15-FFF26D3707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6CB375C-B629-430B-894F-3F29B7953C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413985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invisible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6"/>
            <a:ext cx="5202057"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4170973"/>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INVISIBLE</a:t>
            </a:r>
            <a:endParaRPr lang="en-IN" dirty="0">
              <a:solidFill>
                <a:srgbClr val="0077AA"/>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948952"/>
            <a:ext cx="6092931" cy="36928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pic>
        <p:nvPicPr>
          <p:cNvPr id="7" name="Picture 6">
            <a:extLst>
              <a:ext uri="{FF2B5EF4-FFF2-40B4-BE49-F238E27FC236}">
                <a16:creationId xmlns:a16="http://schemas.microsoft.com/office/drawing/2014/main" id="{72449F22-F512-41D6-BB44-FF44628F96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AF5611B-EFE2-485C-A4E2-018B0A7617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80A23D2-5F46-4FD4-9CD2-7A55FA4A8B6C}"/>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369284"/>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26172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pic>
        <p:nvPicPr>
          <p:cNvPr id="6" name="Picture 5">
            <a:extLst>
              <a:ext uri="{FF2B5EF4-FFF2-40B4-BE49-F238E27FC236}">
                <a16:creationId xmlns:a16="http://schemas.microsoft.com/office/drawing/2014/main" id="{1D109597-2139-4FBF-A823-F12DD80E82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23BBED6-5FF0-4F2D-8ED0-EDA0746588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3233191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varbinary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5"/>
            <a:ext cx="5202057" cy="147713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3357001"/>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834689"/>
                </a:solidFill>
                <a:latin typeface="Segoe UI" panose="020B0502040204020203" pitchFamily="34" charset="0"/>
                <a:cs typeface="Segoe UI" panose="020B0502040204020203" pitchFamily="34" charset="0"/>
              </a:rPr>
              <a:t>VARBINARY</a:t>
            </a:r>
            <a:endParaRPr lang="en-IN" dirty="0">
              <a:solidFill>
                <a:srgbClr val="0077AA"/>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084969"/>
            <a:ext cx="6092931" cy="646247"/>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pic>
        <p:nvPicPr>
          <p:cNvPr id="7" name="Picture 6">
            <a:extLst>
              <a:ext uri="{FF2B5EF4-FFF2-40B4-BE49-F238E27FC236}">
                <a16:creationId xmlns:a16="http://schemas.microsoft.com/office/drawing/2014/main" id="{240920F8-3BB4-4DBA-A59B-C440656120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13F851D-BEBE-4E76-9CD2-54F6E02A7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310059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5964" y="2436079"/>
            <a:ext cx="8836898" cy="914281"/>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22" y="3286743"/>
            <a:ext cx="11447781" cy="707794"/>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13" y="4364982"/>
            <a:ext cx="10943791" cy="184641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Column Level</a:t>
            </a:r>
          </a:p>
          <a:p>
            <a:pPr marL="285721" indent="-285721">
              <a:buFont typeface="Arial" panose="020B0604020202020204" pitchFamily="34" charset="0"/>
              <a:buChar char="•"/>
            </a:pPr>
            <a:endParaRPr lang="en-US" sz="400"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Table Level</a:t>
            </a:r>
            <a:r>
              <a:rPr lang="en-US" dirty="0">
                <a:latin typeface="Arial" panose="020B0604020202020204" pitchFamily="34" charset="0"/>
                <a:cs typeface="Arial" panose="020B0604020202020204" pitchFamily="34" charset="0"/>
              </a:rPr>
              <a:t>.</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B0E475E-BCEF-4F48-AE53-76D604F83B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D6E16FB-68D0-47DE-84E1-68892F76EB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752986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096918BB-7919-48C9-9F2D-FC7364C25D33}"/>
              </a:ext>
            </a:extLst>
          </p:cNvPr>
          <p:cNvSpPr/>
          <p:nvPr/>
        </p:nvSpPr>
        <p:spPr>
          <a:xfrm>
            <a:off x="3623343" y="3604954"/>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Tree>
    <p:extLst>
      <p:ext uri="{BB962C8B-B14F-4D97-AF65-F5344CB8AC3E}">
        <p14:creationId xmlns:p14="http://schemas.microsoft.com/office/powerpoint/2010/main" val="33304984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19" y="943441"/>
            <a:ext cx="11735776" cy="1938740"/>
          </a:xfrm>
          <a:prstGeom prst="rect">
            <a:avLst/>
          </a:prstGeom>
          <a:noFill/>
        </p:spPr>
        <p:txBody>
          <a:bodyPr wrap="square">
            <a:spAutoFit/>
          </a:bodyPr>
          <a:lstStyle/>
          <a:p>
            <a:pPr algn="just"/>
            <a:r>
              <a:rPr lang="en-US" dirty="0">
                <a:solidFill>
                  <a:srgbClr val="333333"/>
                </a:solidFill>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dirty="0">
              <a:solidFill>
                <a:srgbClr val="333333"/>
              </a:solidFill>
              <a:latin typeface="Palatino Linotype" panose="02040502050505030304" pitchFamily="18" charset="0"/>
            </a:endParaRPr>
          </a:p>
          <a:p>
            <a:pPr algn="just"/>
            <a:r>
              <a:rPr lang="en-US" dirty="0">
                <a:solidFill>
                  <a:srgbClr val="008000"/>
                </a:solidFill>
                <a:latin typeface="Palatino Linotype" panose="02040502050505030304" pitchFamily="18" charset="0"/>
              </a:rPr>
              <a:t>MySQL</a:t>
            </a:r>
            <a:r>
              <a:rPr lang="en-US" dirty="0">
                <a:solidFill>
                  <a:srgbClr val="333333"/>
                </a:solidFill>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21" indent="-285721" algn="just">
              <a:buFont typeface="Arial" panose="020B0604020202020204" pitchFamily="34" charset="0"/>
              <a:buChar char="•"/>
            </a:pPr>
            <a:r>
              <a:rPr lang="en-US" dirty="0">
                <a:solidFill>
                  <a:srgbClr val="006C86"/>
                </a:solidFill>
              </a:rPr>
              <a:t>Clustered Index</a:t>
            </a:r>
          </a:p>
          <a:p>
            <a:pPr marL="285721" indent="-285721" algn="just">
              <a:buFont typeface="Arial" panose="020B0604020202020204" pitchFamily="34" charset="0"/>
              <a:buChar char="•"/>
            </a:pPr>
            <a:endParaRPr lang="en-US" sz="400" dirty="0">
              <a:solidFill>
                <a:srgbClr val="006C86"/>
              </a:solidFill>
            </a:endParaRPr>
          </a:p>
          <a:p>
            <a:pPr marL="285721" indent="-285721" algn="just">
              <a:buFont typeface="Arial" panose="020B0604020202020204" pitchFamily="34" charset="0"/>
              <a:buChar char="•"/>
            </a:pPr>
            <a:r>
              <a:rPr lang="en-US" dirty="0">
                <a:solidFill>
                  <a:srgbClr val="006C86"/>
                </a:solidFill>
              </a:rPr>
              <a:t>Non-Clustered Index</a:t>
            </a:r>
          </a:p>
        </p:txBody>
      </p:sp>
      <p:pic>
        <p:nvPicPr>
          <p:cNvPr id="6" name="Picture 5">
            <a:extLst>
              <a:ext uri="{FF2B5EF4-FFF2-40B4-BE49-F238E27FC236}">
                <a16:creationId xmlns:a16="http://schemas.microsoft.com/office/drawing/2014/main" id="{95F1F7B0-CADA-4C0F-A191-4C310AACC9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C951A9A-AD2C-4B4B-A304-30686BDCD6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19483C4D-6E7D-4AFC-BC46-07E5EE09BECE}"/>
              </a:ext>
            </a:extLst>
          </p:cNvPr>
          <p:cNvSpPr txBox="1"/>
          <p:nvPr/>
        </p:nvSpPr>
        <p:spPr>
          <a:xfrm>
            <a:off x="224450" y="3068960"/>
            <a:ext cx="11704197" cy="2339102"/>
          </a:xfrm>
          <a:prstGeom prst="rect">
            <a:avLst/>
          </a:prstGeom>
          <a:noFill/>
        </p:spPr>
        <p:txBody>
          <a:bodyPr wrap="square">
            <a:spAutoFit/>
          </a:bodyPr>
          <a:lstStyle/>
          <a:p>
            <a:pPr algn="just"/>
            <a:r>
              <a:rPr lang="en-IN" sz="200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val="3056550928"/>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a:t>
            </a:r>
            <a:r>
              <a:rPr lang="en-US" b="1">
                <a:solidFill>
                  <a:srgbClr val="00B0F0"/>
                </a:solidFill>
                <a:latin typeface="Palatino Linotype" pitchFamily="18" charset="0"/>
              </a:rPr>
              <a:t>*.tsv </a:t>
            </a:r>
            <a:r>
              <a:rPr lang="en-US" b="1">
                <a:latin typeface="Palatino Linotype" pitchFamily="18" charset="0"/>
              </a:rPr>
              <a:t>etc</a:t>
            </a:r>
            <a:r>
              <a:rPr lang="en-US" b="1" dirty="0">
                <a:latin typeface="Palatino Linotype" pitchFamily="18" charset="0"/>
              </a:rPr>
              <a:t>.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127520" y="1349068"/>
            <a:ext cx="6016358"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8" y="1557036"/>
            <a:ext cx="6048671" cy="1754326"/>
          </a:xfrm>
          <a:prstGeom prst="rect">
            <a:avLst/>
          </a:prstGeom>
        </p:spPr>
        <p:txBody>
          <a:bodyPr wrap="square">
            <a:spAutoFit/>
          </a:bodyPr>
          <a:lstStyle/>
          <a:p>
            <a:r>
              <a:rPr lang="en-US" dirty="0">
                <a:latin typeface="Palatino Linotype" pitchFamily="18" charset="0"/>
              </a:rPr>
              <a:t>1 Rajan MG Road Pune MH 34500</a:t>
            </a:r>
          </a:p>
          <a:p>
            <a:r>
              <a:rPr lang="en-US" dirty="0">
                <a:latin typeface="Palatino Linotype" pitchFamily="18" charset="0"/>
              </a:rPr>
              <a:t>2 Rahul Patil SSG Lane Pune MH 54000</a:t>
            </a:r>
          </a:p>
          <a:p>
            <a:r>
              <a:rPr lang="en-US" dirty="0">
                <a:latin typeface="Palatino Linotype" pitchFamily="18" charset="0"/>
              </a:rPr>
              <a:t>3 Suraj Raj Kiran </a:t>
            </a:r>
            <a:r>
              <a:rPr lang="en-IN" dirty="0">
                <a:latin typeface="Palatino Linotype" pitchFamily="18" charset="0"/>
              </a:rPr>
              <a:t>Deccan Gymkhana </a:t>
            </a:r>
            <a:r>
              <a:rPr lang="en-US" dirty="0">
                <a:latin typeface="Palatino Linotype" pitchFamily="18" charset="0"/>
              </a:rPr>
              <a:t>Pune MH 22000</a:t>
            </a:r>
          </a:p>
          <a:p>
            <a:endParaRPr lang="en-US" dirty="0">
              <a:latin typeface="Palatino Linotype" pitchFamily="18" charset="0"/>
            </a:endParaRPr>
          </a:p>
          <a:p>
            <a:r>
              <a:rPr lang="en-US" dirty="0">
                <a:latin typeface="Palatino Linotype" pitchFamily="18" charset="0"/>
              </a:rPr>
              <a:t>4, S M Kumar, Mg Road Pune MH, 32000</a:t>
            </a:r>
          </a:p>
          <a:p>
            <a:r>
              <a:rPr lang="en-US"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PRIMARY KEY</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 </a:t>
            </a:r>
            <a:r>
              <a:rPr lang="en-IN" dirty="0">
                <a:latin typeface="Segoe UI" panose="020B0502040204020203" pitchFamily="34" charset="0"/>
                <a:cs typeface="Segoe UI" panose="020B0502040204020203" pitchFamily="34" charset="0"/>
              </a:rPr>
              <a:t>[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PRIMARY</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r>
              <a:rPr lang="en-IN" dirty="0">
                <a:latin typeface="Segoe UI" panose="020B0502040204020203" pitchFamily="34" charset="0"/>
                <a:cs typeface="Segoe UI" panose="020B0502040204020203"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 PRIMARY</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endParaRPr lang="en-IN" dirty="0">
              <a:latin typeface="Segoe UI" panose="020B0502040204020203" pitchFamily="34" charset="0"/>
              <a:cs typeface="Segoe UI" panose="020B0502040204020203"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UNIQUE KEY</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UNIQUE</a:t>
            </a:r>
            <a:r>
              <a:rPr lang="en-IN" dirty="0">
                <a:latin typeface="Segoe UI" panose="020B0502040204020203" pitchFamily="34" charset="0"/>
                <a:cs typeface="Segoe UI" panose="020B0502040204020203"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 INDEX</a:t>
            </a:r>
            <a:r>
              <a:rPr lang="en-IN" dirty="0">
                <a:latin typeface="Segoe UI" panose="020B0502040204020203" pitchFamily="34" charset="0"/>
                <a:cs typeface="Segoe UI" panose="020B0502040204020203"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column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5933257"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494658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6104341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923604"/>
          </a:xfrm>
          <a:prstGeom prst="rect">
            <a:avLst/>
          </a:prstGeom>
        </p:spPr>
        <p:txBody>
          <a:bodyPr wrap="square">
            <a:spAutoFit/>
          </a:bodyPr>
          <a:lstStyle/>
          <a:p>
            <a:r>
              <a:rPr lang="en-US" sz="2000" dirty="0">
                <a:solidFill>
                  <a:srgbClr val="C00000"/>
                </a:solidFill>
                <a:latin typeface="Liberation Mono"/>
                <a:cs typeface="Arial" panose="020B0604020202020204" pitchFamily="34" charset="0"/>
              </a:rPr>
              <a:t>Child Table</a:t>
            </a:r>
          </a:p>
          <a:p>
            <a:endParaRPr lang="en-US" sz="8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8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617436"/>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006974" y="4760849"/>
            <a:ext cx="7200800"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.json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.json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FOREIGN KEY </a:t>
            </a:r>
            <a:r>
              <a:rPr lang="en-US" dirty="0">
                <a:solidFill>
                  <a:schemeClr val="tx1">
                    <a:lumMod val="85000"/>
                    <a:lumOff val="15000"/>
                  </a:schemeClr>
                </a:solidFill>
                <a:latin typeface="Segoe UI" panose="020B0502040204020203" pitchFamily="34" charset="0"/>
                <a:cs typeface="Segoe UI" panose="020B0502040204020203" pitchFamily="34" charset="0"/>
              </a:rPr>
              <a:t>(child_col1, child_col2, ... child_col_n)</a:t>
            </a:r>
          </a:p>
          <a:p>
            <a:r>
              <a:rPr lang="en-US" dirty="0">
                <a:solidFill>
                  <a:srgbClr val="0077AA"/>
                </a:solidFill>
                <a:latin typeface="Segoe UI" panose="020B0502040204020203" pitchFamily="34" charset="0"/>
                <a:cs typeface="Segoe UI" panose="020B0502040204020203" pitchFamily="34" charset="0"/>
              </a:rPr>
              <a:t>    REFERENCES parent_table </a:t>
            </a:r>
            <a:r>
              <a:rPr lang="en-US" dirty="0">
                <a:solidFill>
                  <a:schemeClr val="tx1">
                    <a:lumMod val="85000"/>
                    <a:lumOff val="15000"/>
                  </a:schemeClr>
                </a:solidFill>
                <a:latin typeface="Segoe UI" panose="020B0502040204020203" pitchFamily="34" charset="0"/>
                <a:cs typeface="Segoe UI" panose="020B0502040204020203" pitchFamily="34" charset="0"/>
              </a:rPr>
              <a:t>(parent_col1, parent_col2, ... parent_col_n);</a:t>
            </a:r>
            <a:endParaRPr lang="en-IN"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6">
                    <a:lumMod val="50000"/>
                  </a:schemeClr>
                </a:solidFill>
                <a:latin typeface="Liberation Mono"/>
                <a:ea typeface="Verdana" panose="020B0604030504040204" pitchFamily="34" charset="0"/>
                <a:cs typeface="Arial" panose="020B0604020202020204" pitchFamily="34" charset="0"/>
              </a:rPr>
              <a:t>constraint</a:t>
            </a:r>
            <a:r>
              <a:rPr lang="en-IN" dirty="0">
                <a:latin typeface="Liberation Mono"/>
                <a:ea typeface="Verdana" panose="020B0604030504040204" pitchFamily="34" charset="0"/>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latin typeface="Segoe UI" panose="020B0502040204020203" pitchFamily="34" charset="0"/>
                <a:cs typeface="Segoe UI" panose="020B0502040204020203"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DELETE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p>
          <a:p>
            <a:pPr marL="285721" indent="-285721">
              <a:lnSpc>
                <a:spcPct val="150000"/>
              </a:lnSpc>
              <a:buFont typeface="Arial" panose="020B0604020202020204" pitchFamily="34" charset="0"/>
              <a:buChar char="•"/>
            </a:pP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UPDATE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p>
          <a:p>
            <a:pPr marL="285721" indent="-285721">
              <a:buFont typeface="Arial" panose="020B0604020202020204" pitchFamily="34" charset="0"/>
              <a:buChar char="•"/>
            </a:pPr>
            <a:endParaRPr lang="en-IN" dirty="0">
              <a:solidFill>
                <a:srgbClr val="000000"/>
              </a:solidFill>
              <a:latin typeface="Segoe UI" panose="020B0502040204020203" pitchFamily="34" charset="0"/>
              <a:cs typeface="Segoe UI" panose="020B0502040204020203" pitchFamily="34" charset="0"/>
            </a:endParaRPr>
          </a:p>
          <a:p>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RESTRICT</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CASCADE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NO</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ACTION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DEFAULT</a:t>
            </a:r>
            <a:endParaRPr lang="en-IN" dirty="0">
              <a:latin typeface="Segoe UI" panose="020B0502040204020203" pitchFamily="34" charset="0"/>
              <a:cs typeface="Segoe UI" panose="020B0502040204020203"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62917"/>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CHECK </a:t>
            </a:r>
            <a:r>
              <a:rPr lang="en-US" dirty="0">
                <a:latin typeface="Segoe UI" panose="020B0502040204020203" pitchFamily="34" charset="0"/>
                <a:cs typeface="Segoe UI" panose="020B0502040204020203" pitchFamily="34" charset="0"/>
              </a:rPr>
              <a:t>(expr)</a:t>
            </a:r>
            <a:endParaRPr lang="en-IN"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CHECK</a:t>
            </a:r>
            <a:r>
              <a:rPr lang="en-IN" dirty="0">
                <a:latin typeface="Segoe UI" panose="020B0502040204020203" pitchFamily="34" charset="0"/>
                <a:cs typeface="Segoe UI" panose="020B0502040204020203"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CHECK </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53947484"/>
              </p:ext>
            </p:extLst>
          </p:nvPr>
        </p:nvGraphicFramePr>
        <p:xfrm>
          <a:off x="304761" y="1401105"/>
          <a:ext cx="5518702" cy="27432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Date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deptID</a:t>
                      </a:r>
                    </a:p>
                  </a:txBody>
                  <a:tcPr marL="68571" marR="68571" marT="0" marB="0"/>
                </a:tc>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Int </a:t>
                      </a:r>
                      <a:r>
                        <a:rPr lang="en-IN" sz="1800" dirty="0">
                          <a:effectLst/>
                        </a:rPr>
                        <a:t>FOREIGN KEY(`deptID`) REFERENCES `</a:t>
                      </a:r>
                      <a:r>
                        <a:rPr lang="en-IN" sz="1800" dirty="0" err="1">
                          <a:effectLst/>
                        </a:rPr>
                        <a:t>deprtment</a:t>
                      </a:r>
                      <a:r>
                        <a:rPr lang="en-IN" sz="1800">
                          <a:effectLst/>
                        </a:rPr>
                        <a:t>`(`</a:t>
                      </a:r>
                      <a:r>
                        <a:rPr lang="en-IN" sz="1800" dirty="0">
                          <a:effectLst/>
                        </a:rPr>
                        <a:t>id`)</a:t>
                      </a:r>
                      <a:r>
                        <a:rPr lang="en-US" sz="1800" kern="150" dirty="0">
                          <a:effectLst/>
                          <a:latin typeface="Arial" panose="020B0604020202020204" pitchFamily="34" charset="0"/>
                          <a:ea typeface="SimSun" panose="02010600030101010101" pitchFamily="2" charset="-122"/>
                          <a:cs typeface="Arial" panose="020B0604020202020204" pitchFamily="34" charset="0"/>
                        </a:rPr>
                        <a:t> </a:t>
                      </a:r>
                    </a:p>
                  </a:txBody>
                  <a:tcPr marL="68571" marR="68571" marT="0" marB="0"/>
                </a:tc>
                <a:extLst>
                  <a:ext uri="{0D108BD9-81ED-4DB2-BD59-A6C34878D82A}">
                    <a16:rowId xmlns:a16="http://schemas.microsoft.com/office/drawing/2014/main" val="2110740249"/>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4750457"/>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918681581"/>
              </p:ext>
            </p:extLst>
          </p:nvPr>
        </p:nvGraphicFramePr>
        <p:xfrm>
          <a:off x="248679" y="5207658"/>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4745509"/>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118825587"/>
              </p:ext>
            </p:extLst>
          </p:nvPr>
        </p:nvGraphicFramePr>
        <p:xfrm>
          <a:off x="6068581" y="5230120"/>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a:t>
            </a:r>
            <a:r>
              <a:rPr lang="en-US" sz="2000" dirty="0">
                <a:latin typeface="Palatino Linotype" panose="02040502050505030304" pitchFamily="18" charset="0"/>
              </a:rPr>
              <a:t>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and the applications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564596332"/>
              </p:ext>
            </p:extLst>
          </p:nvPr>
        </p:nvGraphicFramePr>
        <p:xfrm>
          <a:off x="228570" y="242316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406671515"/>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460035"/>
              </p:ext>
            </p:extLst>
          </p:nvPr>
        </p:nvGraphicFramePr>
        <p:xfrm>
          <a:off x="228570" y="1639064"/>
          <a:ext cx="11657082" cy="109728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batchID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(`batchID`) REFERENCES `course_batches`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Segoe UI" panose="020B0502040204020203" pitchFamily="34" charset="0"/>
                <a:cs typeface="Segoe UI" panose="020B0502040204020203" pitchFamily="34" charset="0"/>
              </a:rPr>
              <a:t>ALTER TABLE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a:t>
            </a:r>
            <a:r>
              <a:rPr lang="en-IN" dirty="0">
                <a:latin typeface="Liberation Mono"/>
                <a:cs typeface="Arial" panose="020B0604020202020204" pitchFamily="34" charset="0"/>
              </a:rPr>
              <a:t>_</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increment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MODIFY</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CHANGE</a:t>
            </a:r>
            <a:r>
              <a:rPr lang="en-IN" dirty="0">
                <a:solidFill>
                  <a:schemeClr val="tx1">
                    <a:lumMod val="95000"/>
                    <a:lumOff val="5000"/>
                  </a:schemeClr>
                </a:solidFill>
                <a:latin typeface="Segoe UI" panose="020B0502040204020203" pitchFamily="34" charset="0"/>
                <a:cs typeface="Segoe UI" panose="020B0502040204020203"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TEMPORARY</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IF</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EXISTS</a:t>
            </a:r>
            <a:r>
              <a:rPr lang="en-IN" dirty="0">
                <a:solidFill>
                  <a:schemeClr val="tx1">
                    <a:lumMod val="95000"/>
                    <a:lumOff val="5000"/>
                  </a:schemeClr>
                </a:solidFill>
                <a:latin typeface="Segoe UI" panose="020B0502040204020203" pitchFamily="34" charset="0"/>
                <a:cs typeface="Segoe UI" panose="020B0502040204020203" pitchFamily="34" charset="0"/>
              </a:rPr>
              <a:t>] tbl_name [, tbl_name] ...</a:t>
            </a:r>
            <a:endParaRPr lang="en-US" dirty="0">
              <a:solidFill>
                <a:schemeClr val="tx1">
                  <a:lumMod val="95000"/>
                  <a:lumOff val="5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TRUNCATE [TABLE] </a:t>
            </a:r>
            <a:r>
              <a:rPr lang="en-IN" dirty="0">
                <a:latin typeface="Segoe UI" panose="020B0502040204020203" pitchFamily="34" charset="0"/>
                <a:cs typeface="Segoe UI" panose="020B0502040204020203" pitchFamily="34" charset="0"/>
              </a:rPr>
              <a:t>tbl_name</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298562" y="2348880"/>
            <a:ext cx="11593288" cy="2215991"/>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retain Identity and reset to the seed </a:t>
            </a:r>
            <a:r>
              <a:rPr lang="en-IN" dirty="0">
                <a:solidFill>
                  <a:srgbClr val="00B050"/>
                </a:solidFill>
                <a:latin typeface="Palatino Linotype" panose="02040502050505030304" pitchFamily="18" charset="0"/>
                <a:cs typeface="Arial" panose="020B0604020202020204" pitchFamily="34" charset="0"/>
              </a:rPr>
              <a:t>(start value) </a:t>
            </a:r>
            <a:r>
              <a:rPr lang="en-IN"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RENAME TABLE </a:t>
            </a:r>
            <a:r>
              <a:rPr lang="en-IN" dirty="0">
                <a:latin typeface="Segoe UI" panose="020B0502040204020203" pitchFamily="34" charset="0"/>
                <a:cs typeface="Segoe UI" panose="020B0502040204020203" pitchFamily="34" charset="0"/>
              </a:rPr>
              <a:t>old_tbl_name</a:t>
            </a:r>
            <a:r>
              <a:rPr lang="en-IN" dirty="0">
                <a:solidFill>
                  <a:srgbClr val="0077AA"/>
                </a:solidFill>
                <a:latin typeface="Segoe UI" panose="020B0502040204020203" pitchFamily="34" charset="0"/>
                <a:cs typeface="Segoe UI" panose="020B0502040204020203" pitchFamily="34" charset="0"/>
              </a:rPr>
              <a:t> TO </a:t>
            </a:r>
            <a:r>
              <a:rPr lang="en-IN" dirty="0">
                <a:latin typeface="Segoe UI" panose="020B0502040204020203" pitchFamily="34" charset="0"/>
                <a:cs typeface="Segoe UI" panose="020B0502040204020203" pitchFamily="34" charset="0"/>
              </a:rPr>
              <a:t>new_tbl_name</a:t>
            </a:r>
            <a:endParaRPr lang="en-US" dirty="0">
              <a:solidFill>
                <a:srgbClr val="0077AA"/>
              </a:solidFill>
              <a:latin typeface="Segoe UI" panose="020B0502040204020203" pitchFamily="34" charset="0"/>
              <a:cs typeface="Segoe UI" panose="020B0502040204020203"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TABLE [IF NOT EXISTS] </a:t>
            </a:r>
            <a:r>
              <a:rPr lang="en-IN" dirty="0">
                <a:latin typeface="Segoe UI" panose="020B0502040204020203" pitchFamily="34" charset="0"/>
                <a:cs typeface="Segoe UI" panose="020B0502040204020203" pitchFamily="34" charset="0"/>
              </a:rPr>
              <a:t>new_tbl_name</a:t>
            </a:r>
            <a:r>
              <a:rPr lang="en-IN" dirty="0">
                <a:solidFill>
                  <a:srgbClr val="0077AA"/>
                </a:solidFill>
                <a:latin typeface="Segoe UI" panose="020B0502040204020203" pitchFamily="34" charset="0"/>
                <a:cs typeface="Segoe UI" panose="020B0502040204020203" pitchFamily="34" charset="0"/>
              </a:rPr>
              <a:t> LIKE </a:t>
            </a:r>
            <a:r>
              <a:rPr lang="en-IN" dirty="0">
                <a:latin typeface="Segoe UI" panose="020B0502040204020203" pitchFamily="34" charset="0"/>
                <a:cs typeface="Segoe UI" panose="020B0502040204020203" pitchFamily="34" charset="0"/>
              </a:rPr>
              <a:t>orig_tbl_name</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object 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15" y="1353054"/>
            <a:ext cx="11375783" cy="707794"/>
          </a:xfrm>
          <a:prstGeom prst="rect">
            <a:avLst/>
          </a:prstGeom>
        </p:spPr>
        <p:txBody>
          <a:bodyPr wrap="square">
            <a:spAutoFit/>
          </a:bodyPr>
          <a:lstStyle/>
          <a:p>
            <a:r>
              <a:rPr lang="en-US" sz="2000" dirty="0">
                <a:solidFill>
                  <a:srgbClr val="212121"/>
                </a:solidFill>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20" y="3075103"/>
            <a:ext cx="11951772" cy="70779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chemeClr val="tx1">
                    <a:lumMod val="65000"/>
                    <a:lumOff val="35000"/>
                  </a:schemeClr>
                </a:solidFill>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pic>
        <p:nvPicPr>
          <p:cNvPr id="5" name="Picture 4">
            <a:extLst>
              <a:ext uri="{FF2B5EF4-FFF2-40B4-BE49-F238E27FC236}">
                <a16:creationId xmlns:a16="http://schemas.microsoft.com/office/drawing/2014/main" id="{2D0B2B3E-4DC3-4360-A6C9-7CA96345B4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101DD7-A11A-4586-9121-989947DD30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130774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346387923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98585383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 </a:t>
            </a:r>
            <a:r>
              <a:rPr lang="en-IN">
                <a:latin typeface="Palatino Linotype" panose="02040502050505030304" pitchFamily="18" charset="0"/>
                <a:cs typeface="Arial" panose="020B0604020202020204" pitchFamily="34" charset="0"/>
              </a:rPr>
              <a:t>window functions.</a:t>
            </a: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[OR REPLACE] VIEW </a:t>
            </a:r>
            <a:r>
              <a:rPr lang="en-IN" dirty="0">
                <a:latin typeface="Segoe UI" panose="020B0502040204020203" pitchFamily="34" charset="0"/>
                <a:cs typeface="Segoe UI" panose="020B0502040204020203" pitchFamily="34" charset="0"/>
              </a:rPr>
              <a:t>view_name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column_list</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AS select_statement</a:t>
            </a:r>
          </a:p>
          <a:p>
            <a:r>
              <a:rPr lang="en-IN" dirty="0">
                <a:solidFill>
                  <a:srgbClr val="0077AA"/>
                </a:solidFill>
                <a:latin typeface="Segoe UI" panose="020B0502040204020203" pitchFamily="34" charset="0"/>
                <a:cs typeface="Segoe UI" panose="020B0502040204020203" pitchFamily="34" charset="0"/>
              </a:rPr>
              <a:t>    [WITH CHECK OPTION]</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FF0000"/>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91648709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SHOW CREATE VIEW </a:t>
            </a:r>
            <a:r>
              <a:rPr lang="en-US" dirty="0">
                <a:latin typeface="Segoe UI" panose="020B0502040204020203" pitchFamily="34" charset="0"/>
                <a:cs typeface="Segoe UI" panose="020B0502040204020203" pitchFamily="34" charset="0"/>
              </a:rPr>
              <a:t>view_name</a:t>
            </a:r>
            <a:endParaRPr lang="en-IN" dirty="0">
              <a:latin typeface="Segoe UI" panose="020B0502040204020203" pitchFamily="34" charset="0"/>
              <a:cs typeface="Segoe UI" panose="020B0502040204020203" pitchFamily="34" charset="0"/>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SHOW [FULL] TABLES [{FROM | IN} db_name]</a:t>
            </a:r>
          </a:p>
          <a:p>
            <a:r>
              <a:rPr lang="en-IN" dirty="0">
                <a:solidFill>
                  <a:srgbClr val="0077AA"/>
                </a:solidFill>
                <a:latin typeface="Segoe UI" panose="020B0502040204020203" pitchFamily="34" charset="0"/>
                <a:cs typeface="Segoe UI" panose="020B0502040204020203" pitchFamily="34" charset="0"/>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 VIEW </a:t>
            </a:r>
            <a:r>
              <a:rPr lang="en-IN" dirty="0">
                <a:latin typeface="Segoe UI" panose="020B0502040204020203" pitchFamily="34" charset="0"/>
                <a:cs typeface="Segoe UI" panose="020B0502040204020203" pitchFamily="34" charset="0"/>
              </a:rPr>
              <a:t>view_name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column_list</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AS select_statement</a:t>
            </a:r>
          </a:p>
          <a:p>
            <a:r>
              <a:rPr lang="en-IN" dirty="0">
                <a:solidFill>
                  <a:srgbClr val="0077AA"/>
                </a:solidFill>
                <a:latin typeface="Segoe UI" panose="020B0502040204020203" pitchFamily="34" charset="0"/>
                <a:cs typeface="Segoe UI" panose="020B0502040204020203" pitchFamily="34" charset="0"/>
              </a:rPr>
              <a:t>    [WITH CHECK OPTION]</a:t>
            </a:r>
            <a:endParaRPr lang="en-US" dirty="0">
              <a:solidFill>
                <a:srgbClr val="0077AA"/>
              </a:solidFill>
              <a:latin typeface="Segoe UI" panose="020B0502040204020203" pitchFamily="34" charset="0"/>
              <a:cs typeface="Segoe UI" panose="020B0502040204020203" pitchFamily="34" charset="0"/>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 VIEW [IF EXISTS]</a:t>
            </a:r>
          </a:p>
          <a:p>
            <a:r>
              <a:rPr lang="en-IN" dirty="0">
                <a:solidFill>
                  <a:srgbClr val="0077AA"/>
                </a:solidFill>
                <a:latin typeface="Segoe UI" panose="020B0502040204020203" pitchFamily="34" charset="0"/>
                <a:cs typeface="Segoe UI" panose="020B0502040204020203" pitchFamily="34" charset="0"/>
              </a:rPr>
              <a:t>    view_name [, view_name] ...</a:t>
            </a:r>
            <a:endParaRPr lang="en-US" dirty="0">
              <a:solidFill>
                <a:srgbClr val="0077AA"/>
              </a:solidFill>
              <a:latin typeface="Segoe UI" panose="020B0502040204020203" pitchFamily="34" charset="0"/>
              <a:cs typeface="Segoe UI" panose="020B0502040204020203" pitchFamily="34" charset="0"/>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cannot apply INSERT, DELETE and UPDATE on complex view directly.</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1155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90000" y="723600"/>
            <a:ext cx="5461752"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84961753"/>
              </p:ext>
            </p:extLst>
          </p:nvPr>
        </p:nvGraphicFramePr>
        <p:xfrm>
          <a:off x="119320" y="1267200"/>
          <a:ext cx="11951772" cy="4319917"/>
        </p:xfrm>
        <a:graphic>
          <a:graphicData uri="http://schemas.openxmlformats.org/drawingml/2006/table">
            <a:tbl>
              <a:tblPr>
                <a:tableStyleId>{BDBED569-4797-4DF1-A0F4-6AAB3CD982D8}</a:tableStyleId>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506185">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tc>
                <a:extLst>
                  <a:ext uri="{0D108BD9-81ED-4DB2-BD59-A6C34878D82A}">
                    <a16:rowId xmlns:a16="http://schemas.microsoft.com/office/drawing/2014/main" val="1900950636"/>
                  </a:ext>
                </a:extLst>
              </a:tr>
              <a:tr h="559160">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1" marR="50341" marT="50341" marB="50341"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1" marR="50341" marT="50341" marB="50341" anchor="ctr"/>
                </a:tc>
                <a:extLst>
                  <a:ext uri="{0D108BD9-81ED-4DB2-BD59-A6C34878D82A}">
                    <a16:rowId xmlns:a16="http://schemas.microsoft.com/office/drawing/2014/main" val="1976220946"/>
                  </a:ext>
                </a:extLst>
              </a:tr>
              <a:tr h="7707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1" marR="34381" marT="34381" marB="34381"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1" marR="34381" marT="34381" marB="34381" anchor="ctr"/>
                </a:tc>
                <a:extLst>
                  <a:ext uri="{0D108BD9-81ED-4DB2-BD59-A6C34878D82A}">
                    <a16:rowId xmlns:a16="http://schemas.microsoft.com/office/drawing/2014/main" val="60521205"/>
                  </a:ext>
                </a:extLst>
              </a:tr>
              <a:tr h="428283">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1" marR="34381" marT="34381" marB="34381"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1" marR="34381" marT="34381" marB="34381" anchor="ctr"/>
                </a:tc>
                <a:extLst>
                  <a:ext uri="{0D108BD9-81ED-4DB2-BD59-A6C34878D82A}">
                    <a16:rowId xmlns:a16="http://schemas.microsoft.com/office/drawing/2014/main" val="1102398876"/>
                  </a:ext>
                </a:extLst>
              </a:tr>
              <a:tr h="428283">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1" marR="34381" marT="34381" marB="34381"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1" marR="34381" marT="34381" marB="34381" anchor="ctr"/>
                </a:tc>
                <a:extLst>
                  <a:ext uri="{0D108BD9-81ED-4DB2-BD59-A6C34878D82A}">
                    <a16:rowId xmlns:a16="http://schemas.microsoft.com/office/drawing/2014/main" val="1056554043"/>
                  </a:ext>
                </a:extLst>
              </a:tr>
              <a:tr h="428283">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1" marR="34381" marT="34381" marB="34381"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1" marR="34381" marT="34381" marB="34381" anchor="ctr"/>
                </a:tc>
                <a:extLst>
                  <a:ext uri="{0D108BD9-81ED-4DB2-BD59-A6C34878D82A}">
                    <a16:rowId xmlns:a16="http://schemas.microsoft.com/office/drawing/2014/main" val="164864743"/>
                  </a:ext>
                </a:extLst>
              </a:tr>
              <a:tr h="428283">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1" marR="34381" marT="34381" marB="34381"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1" marR="34381" marT="34381" marB="34381" anchor="ctr"/>
                </a:tc>
                <a:extLst>
                  <a:ext uri="{0D108BD9-81ED-4DB2-BD59-A6C34878D82A}">
                    <a16:rowId xmlns:a16="http://schemas.microsoft.com/office/drawing/2014/main" val="4288000239"/>
                  </a:ext>
                </a:extLst>
              </a:tr>
              <a:tr h="7707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1" marR="34381" marT="34381" marB="34381"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1" marR="34381" marT="34381" marB="34381" anchor="ct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9333E792-5AC8-40A5-AC32-8130A12506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6A792FF-8397-4B12-98D7-C8999385B3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762046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[UNIQUE] INDEX </a:t>
            </a:r>
            <a:r>
              <a:rPr lang="en-IN" dirty="0">
                <a:latin typeface="Segoe UI" panose="020B0502040204020203" pitchFamily="34" charset="0"/>
                <a:cs typeface="Segoe UI" panose="020B0502040204020203" pitchFamily="34" charset="0"/>
              </a:rPr>
              <a:t>index_name</a:t>
            </a:r>
          </a:p>
          <a:p>
            <a:r>
              <a:rPr lang="en-IN" dirty="0">
                <a:solidFill>
                  <a:srgbClr val="0077AA"/>
                </a:solidFill>
                <a:latin typeface="Segoe UI" panose="020B0502040204020203" pitchFamily="34" charset="0"/>
                <a:cs typeface="Segoe UI" panose="020B0502040204020203" pitchFamily="34" charset="0"/>
              </a:rPr>
              <a:t>    ON </a:t>
            </a:r>
            <a:r>
              <a:rPr lang="en-IN" dirty="0">
                <a:latin typeface="Segoe UI" panose="020B0502040204020203" pitchFamily="34" charset="0"/>
                <a:cs typeface="Segoe UI" panose="020B0502040204020203" pitchFamily="34" charset="0"/>
              </a:rPr>
              <a:t>tbl_name</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index_col_name, . . . </a:t>
            </a:r>
            <a:r>
              <a:rPr lang="en-IN" dirty="0">
                <a:solidFill>
                  <a:srgbClr val="0077AA"/>
                </a:solidFill>
                <a:latin typeface="Segoe UI" panose="020B0502040204020203" pitchFamily="34" charset="0"/>
                <a:cs typeface="Segoe UI" panose="020B0502040204020203" pitchFamily="34" charset="0"/>
              </a:rPr>
              <a:t>)</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SHOW {INDEX | INDEXES | KEYS}</a:t>
            </a:r>
          </a:p>
          <a:p>
            <a:r>
              <a:rPr lang="en-US" dirty="0">
                <a:solidFill>
                  <a:srgbClr val="0077AA"/>
                </a:solidFill>
                <a:latin typeface="Segoe UI" panose="020B0502040204020203" pitchFamily="34" charset="0"/>
                <a:cs typeface="Segoe UI" panose="020B0502040204020203" pitchFamily="34" charset="0"/>
              </a:rPr>
              <a:t>    {FROM | IN} </a:t>
            </a:r>
            <a:r>
              <a:rPr lang="en-US" dirty="0">
                <a:latin typeface="Segoe UI" panose="020B0502040204020203" pitchFamily="34" charset="0"/>
                <a:cs typeface="Segoe UI" panose="020B0502040204020203" pitchFamily="34" charset="0"/>
              </a:rPr>
              <a:t>tbl_name</a:t>
            </a:r>
          </a:p>
          <a:p>
            <a:r>
              <a:rPr lang="en-US" dirty="0">
                <a:solidFill>
                  <a:srgbClr val="0077AA"/>
                </a:solidFill>
                <a:latin typeface="Segoe UI" panose="020B0502040204020203" pitchFamily="34" charset="0"/>
                <a:cs typeface="Segoe UI" panose="020B0502040204020203" pitchFamily="34" charset="0"/>
              </a:rPr>
              <a:t>    [{FROM | IN} </a:t>
            </a:r>
            <a:r>
              <a:rPr lang="en-US" dirty="0">
                <a:latin typeface="Segoe UI" panose="020B0502040204020203" pitchFamily="34" charset="0"/>
                <a:cs typeface="Segoe UI" panose="020B0502040204020203" pitchFamily="34" charset="0"/>
              </a:rPr>
              <a:t>db_name</a:t>
            </a:r>
            <a:r>
              <a:rPr lang="en-US" dirty="0">
                <a:solidFill>
                  <a:srgbClr val="0077AA"/>
                </a:solidFill>
                <a:latin typeface="Segoe UI" panose="020B0502040204020203" pitchFamily="34" charset="0"/>
                <a:cs typeface="Segoe UI" panose="020B0502040204020203" pitchFamily="34" charset="0"/>
              </a:rPr>
              <a:t>]</a:t>
            </a:r>
          </a:p>
          <a:p>
            <a:r>
              <a:rPr lang="en-US" dirty="0">
                <a:solidFill>
                  <a:srgbClr val="0077AA"/>
                </a:solidFill>
                <a:latin typeface="Segoe UI" panose="020B0502040204020203" pitchFamily="34" charset="0"/>
                <a:cs typeface="Segoe UI" panose="020B0502040204020203" pitchFamily="34" charset="0"/>
              </a:rPr>
              <a:t>    [WHERE expr]</a:t>
            </a:r>
            <a:endParaRPr lang="en-IN" dirty="0">
              <a:solidFill>
                <a:srgbClr val="0077AA"/>
              </a:solidFill>
              <a:latin typeface="Segoe UI" panose="020B0502040204020203" pitchFamily="34" charset="0"/>
              <a:cs typeface="Segoe UI" panose="020B0502040204020203" pitchFamily="34" charset="0"/>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 INDEX </a:t>
            </a:r>
            <a:r>
              <a:rPr lang="en-IN" dirty="0">
                <a:latin typeface="Segoe UI" panose="020B0502040204020203" pitchFamily="34" charset="0"/>
                <a:cs typeface="Segoe UI" panose="020B0502040204020203" pitchFamily="34" charset="0"/>
              </a:rPr>
              <a:t>index_name</a:t>
            </a:r>
            <a:r>
              <a:rPr lang="en-IN" dirty="0">
                <a:solidFill>
                  <a:srgbClr val="0077AA"/>
                </a:solidFill>
                <a:latin typeface="Segoe UI" panose="020B0502040204020203" pitchFamily="34" charset="0"/>
                <a:cs typeface="Segoe UI" panose="020B0502040204020203" pitchFamily="34" charset="0"/>
              </a:rPr>
              <a:t> ON </a:t>
            </a:r>
            <a:r>
              <a:rPr lang="en-IN" dirty="0">
                <a:latin typeface="Segoe UI" panose="020B0502040204020203" pitchFamily="34" charset="0"/>
                <a:cs typeface="Segoe UI" panose="020B0502040204020203" pitchFamily="34" charset="0"/>
              </a:rPr>
              <a:t>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10039832"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TEMPORARY TABLE [IF NOT EXISTS] </a:t>
            </a:r>
            <a:r>
              <a:rPr lang="en-IN" dirty="0">
                <a:latin typeface="Segoe UI" panose="020B0502040204020203" pitchFamily="34" charset="0"/>
                <a:cs typeface="Segoe UI" panose="020B0502040204020203" pitchFamily="34" charset="0"/>
              </a:rPr>
              <a:t>new_tbl_name</a:t>
            </a:r>
            <a:r>
              <a:rPr lang="en-IN" dirty="0">
                <a:solidFill>
                  <a:srgbClr val="0077AA"/>
                </a:solidFill>
                <a:latin typeface="Segoe UI" panose="020B0502040204020203" pitchFamily="34" charset="0"/>
                <a:cs typeface="Segoe UI" panose="020B0502040204020203" pitchFamily="34" charset="0"/>
              </a:rPr>
              <a:t> LIKE </a:t>
            </a:r>
            <a:r>
              <a:rPr lang="en-IN" dirty="0" err="1">
                <a:latin typeface="Segoe UI" panose="020B0502040204020203" pitchFamily="34" charset="0"/>
                <a:cs typeface="Segoe UI" panose="020B0502040204020203" pitchFamily="34" charset="0"/>
              </a:rPr>
              <a:t>orig_tbl_name</a:t>
            </a:r>
            <a:endParaRPr lang="en-US" dirty="0">
              <a:solidFill>
                <a:srgbClr val="0077AA"/>
              </a:solidFill>
              <a:latin typeface="Segoe UI" panose="020B0502040204020203" pitchFamily="34" charset="0"/>
              <a:cs typeface="Segoe UI" panose="020B0502040204020203" pitchFamily="34" charset="0"/>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3573016"/>
            <a:ext cx="8836898" cy="6857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15" y="4224909"/>
            <a:ext cx="4740873" cy="258498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4583038" y="5057889"/>
            <a:ext cx="7333020" cy="1323439"/>
          </a:xfrm>
          <a:prstGeom prst="rect">
            <a:avLst/>
          </a:prstGeom>
          <a:noFill/>
        </p:spPr>
        <p:txBody>
          <a:bodyPr wrap="square">
            <a:spAutoFit/>
          </a:bodyPr>
          <a:lstStyle/>
          <a:p>
            <a:r>
              <a:rPr lang="en-IN" sz="2000" dirty="0">
                <a:solidFill>
                  <a:srgbClr val="0077AA"/>
                </a:solidFill>
                <a:latin typeface="Segoe UI" panose="020B0502040204020203" pitchFamily="34" charset="0"/>
                <a:cs typeface="Segoe UI" panose="020B0502040204020203" pitchFamily="34" charset="0"/>
              </a:rPr>
              <a:t>LOAD DATA INFILE </a:t>
            </a:r>
            <a:r>
              <a:rPr lang="en-IN" sz="2000" dirty="0">
                <a:latin typeface="Segoe UI" panose="020B0502040204020203" pitchFamily="34" charset="0"/>
                <a:cs typeface="Segoe UI" panose="020B0502040204020203" pitchFamily="34" charset="0"/>
              </a:rPr>
              <a:t>'path/file-name.csv' </a:t>
            </a:r>
            <a:r>
              <a:rPr lang="en-IN" sz="2000" dirty="0">
                <a:solidFill>
                  <a:srgbClr val="0077AA"/>
                </a:solidFill>
                <a:latin typeface="Segoe UI" panose="020B0502040204020203" pitchFamily="34" charset="0"/>
                <a:cs typeface="Segoe UI" panose="020B0502040204020203" pitchFamily="34" charset="0"/>
              </a:rPr>
              <a:t>INTO TABLE </a:t>
            </a:r>
            <a:r>
              <a:rPr lang="en-IN" sz="2000" dirty="0">
                <a:latin typeface="Segoe UI" panose="020B0502040204020203" pitchFamily="34" charset="0"/>
                <a:cs typeface="Segoe UI" panose="020B0502040204020203" pitchFamily="34" charset="0"/>
              </a:rPr>
              <a:t>countries</a:t>
            </a:r>
          </a:p>
          <a:p>
            <a:r>
              <a:rPr lang="en-IN" sz="2000" dirty="0">
                <a:solidFill>
                  <a:srgbClr val="0077AA"/>
                </a:solidFill>
                <a:latin typeface="Segoe UI" panose="020B0502040204020203" pitchFamily="34" charset="0"/>
                <a:cs typeface="Segoe UI" panose="020B0502040204020203" pitchFamily="34" charset="0"/>
              </a:rPr>
              <a:t>FIELDS TERMINATED BY ',' or FIELDS TERMINATED BY '\t'</a:t>
            </a:r>
          </a:p>
          <a:p>
            <a:r>
              <a:rPr lang="en-IN" sz="2000" dirty="0">
                <a:solidFill>
                  <a:srgbClr val="0077AA"/>
                </a:solidFill>
                <a:latin typeface="Segoe UI" panose="020B0502040204020203" pitchFamily="34" charset="0"/>
                <a:cs typeface="Segoe UI" panose="020B0502040204020203" pitchFamily="34" charset="0"/>
              </a:rPr>
              <a:t>LINES TERMINATED BY '\n' </a:t>
            </a:r>
          </a:p>
          <a:p>
            <a:r>
              <a:rPr lang="en-IN" sz="2000" dirty="0">
                <a:solidFill>
                  <a:srgbClr val="0077AA"/>
                </a:solidFill>
                <a:latin typeface="Segoe UI" panose="020B0502040204020203" pitchFamily="34" charset="0"/>
                <a:cs typeface="Segoe UI" panose="020B0502040204020203"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407315" y="680293"/>
            <a:ext cx="11663777" cy="28927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pic>
        <p:nvPicPr>
          <p:cNvPr id="6" name="Picture 5">
            <a:extLst>
              <a:ext uri="{FF2B5EF4-FFF2-40B4-BE49-F238E27FC236}">
                <a16:creationId xmlns:a16="http://schemas.microsoft.com/office/drawing/2014/main" id="{8E30C268-1C8F-43AF-B503-51A5813A77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81714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414"/>
            <a:ext cx="12190413" cy="4093428"/>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3789040"/>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BBA007F2-F22F-4FE8-8748-1C9E6B7BD420}"/>
              </a:ext>
            </a:extLst>
          </p:cNvPr>
          <p:cNvSpPr/>
          <p:nvPr/>
        </p:nvSpPr>
        <p:spPr>
          <a:xfrm>
            <a:off x="406573" y="836712"/>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X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(X-1) or (X+1).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1" name="Rectangle 20">
            <a:extLst>
              <a:ext uri="{FF2B5EF4-FFF2-40B4-BE49-F238E27FC236}">
                <a16:creationId xmlns:a16="http://schemas.microsoft.com/office/drawing/2014/main" id="{95A95EC7-321B-4295-B0BB-D74506255487}"/>
              </a:ext>
            </a:extLst>
          </p:cNvPr>
          <p:cNvSpPr/>
          <p:nvPr/>
        </p:nvSpPr>
        <p:spPr>
          <a:xfrm>
            <a:off x="407368" y="5837202"/>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95000"/>
                    <a:lumOff val="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2" name="Rectangle 21">
            <a:extLst>
              <a:ext uri="{FF2B5EF4-FFF2-40B4-BE49-F238E27FC236}">
                <a16:creationId xmlns:a16="http://schemas.microsoft.com/office/drawing/2014/main" id="{BDB97DE6-F288-4604-B656-556F9F1C17DE}"/>
              </a:ext>
            </a:extLst>
          </p:cNvPr>
          <p:cNvSpPr/>
          <p:nvPr/>
        </p:nvSpPr>
        <p:spPr>
          <a:xfrm>
            <a:off x="290449" y="1484784"/>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1667585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44D6AC8E-EFE5-48CD-9E96-C020ABA35714}"/>
              </a:ext>
            </a:extLst>
          </p:cNvPr>
          <p:cNvSpPr/>
          <p:nvPr/>
        </p:nvSpPr>
        <p:spPr>
          <a:xfrm>
            <a:off x="290449" y="1484784"/>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463" y="854787"/>
            <a:ext cx="9280353" cy="369284"/>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9" name="Rectangle 8">
            <a:extLst>
              <a:ext uri="{FF2B5EF4-FFF2-40B4-BE49-F238E27FC236}">
                <a16:creationId xmlns:a16="http://schemas.microsoft.com/office/drawing/2014/main" id="{DAA5E842-BBCC-4560-AA8B-02FF43B84C8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 </a:t>
            </a:r>
            <a:r>
              <a:rPr lang="en-US" sz="3200" b="1" dirty="0">
                <a:latin typeface="Arial" pitchFamily="34" charset="0"/>
                <a:cs typeface="Arial" pitchFamily="34" charset="0"/>
              </a:rPr>
              <a:t>[JSON Object]</a:t>
            </a:r>
            <a:endParaRPr lang="en-IN" sz="3200" b="1" dirty="0">
              <a:latin typeface="Arial" pitchFamily="34" charset="0"/>
              <a:cs typeface="Arial" pitchFamily="34" charset="0"/>
            </a:endParaRPr>
          </a:p>
        </p:txBody>
      </p:sp>
      <p:sp>
        <p:nvSpPr>
          <p:cNvPr id="10" name="Rectangle 9">
            <a:extLst>
              <a:ext uri="{FF2B5EF4-FFF2-40B4-BE49-F238E27FC236}">
                <a16:creationId xmlns:a16="http://schemas.microsoft.com/office/drawing/2014/main" id="{432748ED-CAD0-4DAC-911A-55FA79B0D74E}"/>
              </a:ext>
            </a:extLst>
          </p:cNvPr>
          <p:cNvSpPr/>
          <p:nvPr/>
        </p:nvSpPr>
        <p:spPr>
          <a:xfrm>
            <a:off x="290449" y="1412776"/>
            <a:ext cx="11278159" cy="754053"/>
          </a:xfrm>
          <a:prstGeom prst="rect">
            <a:avLst/>
          </a:prstGeom>
        </p:spPr>
        <p:txBody>
          <a:bodyPr wrap="square">
            <a:spAutoFit/>
          </a:bodyPr>
          <a:lstStyle/>
          <a:p>
            <a:r>
              <a:rPr lang="en-US" b="0" i="0" dirty="0">
                <a:solidFill>
                  <a:srgbClr val="DD4A68"/>
                </a:solidFill>
                <a:effectLst/>
                <a:latin typeface="Segoe UI" panose="020B0502040204020203" pitchFamily="34" charset="0"/>
                <a:cs typeface="Segoe UI" panose="020B0502040204020203" pitchFamily="34" charset="0"/>
              </a:rPr>
              <a:t>JSON_OBJECT</a:t>
            </a:r>
            <a:r>
              <a:rPr lang="en-US" b="0" i="0" dirty="0">
                <a:solidFill>
                  <a:srgbClr val="999999"/>
                </a:solidFill>
                <a:effectLst/>
                <a:latin typeface="Segoe UI" panose="020B0502040204020203" pitchFamily="34" charset="0"/>
                <a:cs typeface="Segoe UI" panose="020B0502040204020203" pitchFamily="34" charset="0"/>
              </a:rPr>
              <a:t>(</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key1</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 1,</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key2</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abc</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 "</a:t>
            </a:r>
            <a:r>
              <a:rPr lang="en-US" b="0" i="0" dirty="0">
                <a:solidFill>
                  <a:srgbClr val="669900"/>
                </a:solidFill>
                <a:effectLst/>
                <a:latin typeface="Segoe UI" panose="020B0502040204020203" pitchFamily="34" charset="0"/>
                <a:cs typeface="Segoe UI" panose="020B0502040204020203" pitchFamily="34" charset="0"/>
              </a:rPr>
              <a:t>key3</a:t>
            </a:r>
            <a:r>
              <a:rPr lang="en-IN" dirty="0">
                <a:solidFill>
                  <a:srgbClr val="669900"/>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 </a:t>
            </a:r>
            <a:r>
              <a:rPr lang="en-US" dirty="0">
                <a:solidFill>
                  <a:srgbClr val="DD4A68"/>
                </a:solidFill>
                <a:latin typeface="Segoe UI" panose="020B0502040204020203" pitchFamily="34" charset="0"/>
                <a:cs typeface="Segoe UI" panose="020B0502040204020203" pitchFamily="34" charset="0"/>
              </a:rPr>
              <a:t>JSON_ARRAY</a:t>
            </a:r>
            <a:r>
              <a:rPr lang="en-US" dirty="0">
                <a:latin typeface="Segoe UI" panose="020B0502040204020203" pitchFamily="34" charset="0"/>
                <a:cs typeface="Segoe UI" panose="020B0502040204020203" pitchFamily="34" charset="0"/>
              </a:rPr>
              <a:t>, [ value1, </a:t>
            </a:r>
            <a:r>
              <a:rPr lang="en-IN" dirty="0">
                <a:solidFill>
                  <a:srgbClr val="669900"/>
                </a:solidFill>
                <a:latin typeface="Segoe UI" panose="020B0502040204020203" pitchFamily="34" charset="0"/>
                <a:cs typeface="Segoe UI" panose="020B0502040204020203" pitchFamily="34" charset="0"/>
              </a:rPr>
              <a:t>"value2"</a:t>
            </a:r>
            <a:r>
              <a:rPr lang="en-US" dirty="0">
                <a:latin typeface="Segoe UI" panose="020B0502040204020203" pitchFamily="34" charset="0"/>
                <a:cs typeface="Segoe UI" panose="020B0502040204020203" pitchFamily="34" charset="0"/>
              </a:rPr>
              <a:t> , </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 </a:t>
            </a:r>
            <a:r>
              <a:rPr lang="en-US" dirty="0">
                <a:latin typeface="Segoe UI" panose="020B0502040204020203" pitchFamily="34" charset="0"/>
                <a:cs typeface="Segoe UI" panose="020B0502040204020203" pitchFamily="34" charset="0"/>
              </a:rPr>
              <a:t>] ,</a:t>
            </a:r>
            <a:r>
              <a:rPr lang="en-US" dirty="0">
                <a:solidFill>
                  <a:srgbClr val="DD4A68"/>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a:t>
            </a:r>
            <a:r>
              <a:rPr lang="en-US" b="0" i="0" dirty="0">
                <a:solidFill>
                  <a:srgbClr val="669900"/>
                </a:solidFill>
                <a:effectLst/>
                <a:latin typeface="Segoe UI" panose="020B0502040204020203" pitchFamily="34" charset="0"/>
                <a:cs typeface="Segoe UI" panose="020B0502040204020203" pitchFamily="34" charset="0"/>
              </a:rPr>
              <a:t> </a:t>
            </a:r>
            <a:r>
              <a:rPr lang="en-US" b="0" i="0" dirty="0">
                <a:solidFill>
                  <a:srgbClr val="999999"/>
                </a:solidFill>
                <a:effectLst/>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a:t>
            </a:r>
          </a:p>
          <a:p>
            <a:endParaRPr lang="en-US" sz="700" dirty="0">
              <a:latin typeface="Segoe UI" panose="020B0502040204020203" pitchFamily="34" charset="0"/>
              <a:cs typeface="Segoe UI" panose="020B0502040204020203" pitchFamily="34" charset="0"/>
            </a:endParaRPr>
          </a:p>
          <a:p>
            <a:r>
              <a:rPr lang="en-IN" dirty="0">
                <a:latin typeface="Segoe UI" panose="020B0502040204020203" pitchFamily="34" charset="0"/>
                <a:cs typeface="Segoe UI" panose="020B0502040204020203" pitchFamily="34" charset="0"/>
              </a:rPr>
              <a:t>'</a:t>
            </a:r>
            <a:r>
              <a:rPr lang="en-US" dirty="0">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key1</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1,</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key2</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abc</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 "</a:t>
            </a:r>
            <a:r>
              <a:rPr lang="en-US" b="0" i="0" dirty="0">
                <a:solidFill>
                  <a:srgbClr val="669900"/>
                </a:solidFill>
                <a:effectLst/>
                <a:latin typeface="Segoe UI" panose="020B0502040204020203" pitchFamily="34" charset="0"/>
                <a:cs typeface="Segoe UI" panose="020B0502040204020203" pitchFamily="34" charset="0"/>
              </a:rPr>
              <a:t>key3</a:t>
            </a:r>
            <a:r>
              <a:rPr lang="en-IN" dirty="0">
                <a:solidFill>
                  <a:srgbClr val="669900"/>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 value1, </a:t>
            </a:r>
            <a:r>
              <a:rPr lang="en-IN" dirty="0">
                <a:solidFill>
                  <a:srgbClr val="669900"/>
                </a:solidFill>
                <a:latin typeface="Segoe UI" panose="020B0502040204020203" pitchFamily="34" charset="0"/>
                <a:cs typeface="Segoe UI" panose="020B0502040204020203" pitchFamily="34" charset="0"/>
              </a:rPr>
              <a:t>"value2"</a:t>
            </a:r>
            <a:r>
              <a:rPr lang="en-US" dirty="0">
                <a:latin typeface="Segoe UI" panose="020B0502040204020203" pitchFamily="34" charset="0"/>
                <a:cs typeface="Segoe UI" panose="020B0502040204020203" pitchFamily="34" charset="0"/>
              </a:rPr>
              <a:t> , </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 </a:t>
            </a:r>
            <a:r>
              <a:rPr lang="en-US" dirty="0">
                <a:latin typeface="Segoe UI" panose="020B0502040204020203" pitchFamily="34" charset="0"/>
                <a:cs typeface="Segoe UI" panose="020B0502040204020203" pitchFamily="34" charset="0"/>
              </a:rPr>
              <a:t>] ,</a:t>
            </a:r>
            <a:r>
              <a:rPr lang="en-US" dirty="0">
                <a:solidFill>
                  <a:srgbClr val="DD4A68"/>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endParaRPr lang="en-US" dirty="0">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A8CA5DE3-6485-44E8-815F-9DCE5E4A87FF}"/>
              </a:ext>
            </a:extLst>
          </p:cNvPr>
          <p:cNvSpPr/>
          <p:nvPr/>
        </p:nvSpPr>
        <p:spPr>
          <a:xfrm>
            <a:off x="290449" y="4077072"/>
            <a:ext cx="11542041" cy="240065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"saleel"</a:t>
            </a:r>
            <a:r>
              <a:rPr lang="en-IN" dirty="0">
                <a:latin typeface="Liberation Mono"/>
                <a:cs typeface="Arial" panose="020B0604020202020204" pitchFamily="34" charset="0"/>
              </a:rPr>
              <a:t>, "phone", 9850884228), '{"ssc%": 75, "hsc%": 68, "be%": 62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"sharmin", </a:t>
            </a:r>
            <a:r>
              <a:rPr lang="en-IN" dirty="0">
                <a:latin typeface="Liberation Mono"/>
                <a:cs typeface="Arial" panose="020B0604020202020204" pitchFamily="34" charset="0"/>
              </a:rPr>
              <a:t>'phone', 9850884229), '{"ssc%": 75,"hsc%": 68, "be%": 62, "me%": 78}');</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"ruhan", </a:t>
            </a:r>
            <a:r>
              <a:rPr lang="en-IN" dirty="0">
                <a:latin typeface="Liberation Mono"/>
                <a:cs typeface="Arial" panose="020B0604020202020204" pitchFamily="34" charset="0"/>
              </a:rPr>
              <a:t>'phone', 9850884119), '{"ssc%": 75, "dip%": 68, "be%": 62, "me%": 78, "PhD%": 80}');</a:t>
            </a:r>
          </a:p>
        </p:txBody>
      </p:sp>
      <p:sp>
        <p:nvSpPr>
          <p:cNvPr id="12" name="Rectangle 11">
            <a:extLst>
              <a:ext uri="{FF2B5EF4-FFF2-40B4-BE49-F238E27FC236}">
                <a16:creationId xmlns:a16="http://schemas.microsoft.com/office/drawing/2014/main" id="{9AAEEE2D-28B1-4E8F-9B8D-C715E336498E}"/>
              </a:ext>
            </a:extLst>
          </p:cNvPr>
          <p:cNvSpPr/>
          <p:nvPr/>
        </p:nvSpPr>
        <p:spPr>
          <a:xfrm>
            <a:off x="359510" y="2492896"/>
            <a:ext cx="11569138" cy="1477328"/>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personal_details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education_details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2DA2F5C4-C8A7-4AF7-A3C0-3AE3BFA778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9C666F88-36BC-4903-8D0F-22A7445E32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84435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11" name="Table 10">
            <a:extLst>
              <a:ext uri="{FF2B5EF4-FFF2-40B4-BE49-F238E27FC236}">
                <a16:creationId xmlns:a16="http://schemas.microsoft.com/office/drawing/2014/main" id="{C32C0C26-A027-4DB1-8D7B-E2D481DCBEE1}"/>
              </a:ext>
            </a:extLst>
          </p:cNvPr>
          <p:cNvGraphicFramePr>
            <a:graphicFrameLocks noGrp="1"/>
          </p:cNvGraphicFramePr>
          <p:nvPr>
            <p:extLst>
              <p:ext uri="{D42A27DB-BD31-4B8C-83A1-F6EECF244321}">
                <p14:modId xmlns:p14="http://schemas.microsoft.com/office/powerpoint/2010/main" val="1741081656"/>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ABC</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12" name="Rectangle 11">
            <a:extLst>
              <a:ext uri="{FF2B5EF4-FFF2-40B4-BE49-F238E27FC236}">
                <a16:creationId xmlns:a16="http://schemas.microsoft.com/office/drawing/2014/main" id="{4060082E-1AF8-40B9-AACC-6B14F5FE9746}"/>
              </a:ext>
            </a:extLst>
          </p:cNvPr>
          <p:cNvSpPr/>
          <p:nvPr/>
        </p:nvSpPr>
        <p:spPr>
          <a:xfrm>
            <a:off x="191344" y="3480984"/>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INSERT [INTO] </a:t>
            </a:r>
            <a:r>
              <a:rPr lang="en-IN" dirty="0">
                <a:latin typeface="Segoe UI" panose="020B0502040204020203" pitchFamily="34" charset="0"/>
                <a:cs typeface="Segoe UI" panose="020B0502040204020203" pitchFamily="34" charset="0"/>
              </a:rPr>
              <a:t>tbl_name </a:t>
            </a:r>
            <a:r>
              <a:rPr lang="en-IN" dirty="0">
                <a:solidFill>
                  <a:srgbClr val="0077AA"/>
                </a:solidFill>
                <a:latin typeface="Segoe UI" panose="020B0502040204020203" pitchFamily="34" charset="0"/>
                <a:cs typeface="Segoe UI" panose="020B0502040204020203" pitchFamily="34" charset="0"/>
              </a:rPr>
              <a:t>SET </a:t>
            </a:r>
            <a:r>
              <a:rPr lang="en-IN" dirty="0">
                <a:latin typeface="Segoe UI" panose="020B0502040204020203" pitchFamily="34" charset="0"/>
                <a:cs typeface="Segoe UI" panose="020B0502040204020203" pitchFamily="34" charset="0"/>
              </a:rPr>
              <a:t>col_name=</a:t>
            </a:r>
            <a:r>
              <a:rPr lang="en-IN" dirty="0">
                <a:solidFill>
                  <a:srgbClr val="0077AA"/>
                </a:solidFill>
                <a:latin typeface="Segoe UI" panose="020B0502040204020203" pitchFamily="34" charset="0"/>
                <a:cs typeface="Segoe UI" panose="020B0502040204020203" pitchFamily="34" charset="0"/>
              </a:rPr>
              <a:t>{expr | DEFAULT</a:t>
            </a:r>
            <a:r>
              <a:rPr lang="en-IN" dirty="0">
                <a:latin typeface="Segoe UI" panose="020B0502040204020203" pitchFamily="34" charset="0"/>
                <a:cs typeface="Segoe UI" panose="020B0502040204020203" pitchFamily="34" charset="0"/>
              </a:rPr>
              <a:t>}, . . . </a:t>
            </a:r>
            <a:r>
              <a:rPr lang="en-IN" dirty="0">
                <a:solidFill>
                  <a:srgbClr val="0077AA"/>
                </a:solidFill>
                <a:latin typeface="Segoe UI" panose="020B0502040204020203" pitchFamily="34" charset="0"/>
                <a:cs typeface="Segoe UI" panose="020B0502040204020203" pitchFamily="34" charset="0"/>
              </a:rPr>
              <a:t>[ON DUPLICATE KEY UPDATE assignment_list]</a:t>
            </a:r>
            <a:endParaRPr lang="en-US" dirty="0">
              <a:solidFill>
                <a:srgbClr val="0077AA"/>
              </a:solidFill>
              <a:latin typeface="Segoe UI" panose="020B0502040204020203" pitchFamily="34" charset="0"/>
              <a:cs typeface="Segoe UI" panose="020B0502040204020203" pitchFamily="34" charset="0"/>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INSERT [INTO] </a:t>
            </a:r>
            <a:r>
              <a:rPr lang="en-IN" dirty="0">
                <a:latin typeface="Segoe UI" panose="020B0502040204020203" pitchFamily="34" charset="0"/>
                <a:cs typeface="Segoe UI" panose="020B0502040204020203" pitchFamily="34" charset="0"/>
              </a:rPr>
              <a:t>tbl_name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col_name, . . .</a:t>
            </a:r>
            <a:r>
              <a:rPr lang="en-IN" dirty="0">
                <a:solidFill>
                  <a:srgbClr val="0077AA"/>
                </a:solidFill>
                <a:latin typeface="Segoe UI" panose="020B0502040204020203" pitchFamily="34" charset="0"/>
                <a:cs typeface="Segoe UI" panose="020B0502040204020203" pitchFamily="34" charset="0"/>
              </a:rPr>
              <a:t>)] SELECT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 [ON DUPLICATE KEY UPDATE assignment_list]</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itle 1">
            <a:extLst>
              <a:ext uri="{FF2B5EF4-FFF2-40B4-BE49-F238E27FC236}">
                <a16:creationId xmlns:a16="http://schemas.microsoft.com/office/drawing/2014/main" id="{CB6BD116-E5F0-45F4-8939-0A2FDFB08E61}"/>
              </a:ext>
            </a:extLst>
          </p:cNvPr>
          <p:cNvSpPr txBox="1">
            <a:spLocks/>
          </p:cNvSpPr>
          <p:nvPr/>
        </p:nvSpPr>
        <p:spPr>
          <a:xfrm>
            <a:off x="1676400" y="258660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0" name="Rectangle 9">
            <a:extLst>
              <a:ext uri="{FF2B5EF4-FFF2-40B4-BE49-F238E27FC236}">
                <a16:creationId xmlns:a16="http://schemas.microsoft.com/office/drawing/2014/main" id="{BE218FE8-4BE7-4035-939F-803FA022FB16}"/>
              </a:ext>
            </a:extLst>
          </p:cNvPr>
          <p:cNvSpPr/>
          <p:nvPr/>
        </p:nvSpPr>
        <p:spPr>
          <a:xfrm>
            <a:off x="1676400" y="100117"/>
            <a:ext cx="10395471"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11" name="Rectangle 10">
            <a:extLst>
              <a:ext uri="{FF2B5EF4-FFF2-40B4-BE49-F238E27FC236}">
                <a16:creationId xmlns:a16="http://schemas.microsoft.com/office/drawing/2014/main" id="{62B6BF91-0EA8-49EB-B1C2-2758FDC6F653}"/>
              </a:ext>
            </a:extLst>
          </p:cNvPr>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D5153F2B-1B22-4857-9795-B7B7D6D0124A}"/>
              </a:ext>
            </a:extLst>
          </p:cNvPr>
          <p:cNvSpPr txBox="1"/>
          <p:nvPr/>
        </p:nvSpPr>
        <p:spPr>
          <a:xfrm>
            <a:off x="224244" y="328498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t>
            </a:r>
            <a:r>
              <a:rPr lang="en-US" dirty="0" err="1">
                <a:latin typeface="Liberation Mono"/>
              </a:rPr>
              <a:t>a.isactive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7A8D6305-547D-4FCD-A727-D7D9EE2B975F}"/>
              </a:ext>
            </a:extLst>
          </p:cNvPr>
          <p:cNvSpPr txBox="1"/>
          <p:nvPr/>
        </p:nvSpPr>
        <p:spPr>
          <a:xfrm>
            <a:off x="2292319" y="4795170"/>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F8DF1F23-02C7-4B63-8DCE-25C9A5C2E129}"/>
              </a:ext>
            </a:extLst>
          </p:cNvPr>
          <p:cNvSpPr txBox="1"/>
          <p:nvPr/>
        </p:nvSpPr>
        <p:spPr>
          <a:xfrm>
            <a:off x="407368" y="4797152"/>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sp>
        <p:nvSpPr>
          <p:cNvPr id="15" name="TextBox 14">
            <a:extLst>
              <a:ext uri="{FF2B5EF4-FFF2-40B4-BE49-F238E27FC236}">
                <a16:creationId xmlns:a16="http://schemas.microsoft.com/office/drawing/2014/main" id="{C8048874-D4E7-4C6D-B17D-16FAD97E4A8D}"/>
              </a:ext>
            </a:extLst>
          </p:cNvPr>
          <p:cNvSpPr txBox="1"/>
          <p:nvPr/>
        </p:nvSpPr>
        <p:spPr>
          <a:xfrm>
            <a:off x="407368" y="44998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Tree>
    <p:extLst>
      <p:ext uri="{BB962C8B-B14F-4D97-AF65-F5344CB8AC3E}">
        <p14:creationId xmlns:p14="http://schemas.microsoft.com/office/powerpoint/2010/main" val="428056077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UPDATE </a:t>
            </a:r>
            <a:r>
              <a:rPr lang="en-IN" dirty="0">
                <a:latin typeface="Segoe UI" panose="020B0502040204020203" pitchFamily="34" charset="0"/>
                <a:cs typeface="Segoe UI" panose="020B0502040204020203" pitchFamily="34" charset="0"/>
              </a:rPr>
              <a:t>tbl_name</a:t>
            </a:r>
            <a:r>
              <a:rPr lang="en-IN" dirty="0">
                <a:solidFill>
                  <a:srgbClr val="0077AA"/>
                </a:solidFill>
                <a:latin typeface="Segoe UI" panose="020B0502040204020203" pitchFamily="34" charset="0"/>
                <a:cs typeface="Segoe UI" panose="020B0502040204020203" pitchFamily="34" charset="0"/>
              </a:rPr>
              <a:t> SET </a:t>
            </a:r>
            <a:r>
              <a:rPr lang="en-IN" dirty="0">
                <a:latin typeface="Segoe UI" panose="020B0502040204020203" pitchFamily="34" charset="0"/>
                <a:cs typeface="Segoe UI" panose="020B0502040204020203" pitchFamily="34" charset="0"/>
              </a:rPr>
              <a:t>col_name1</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{expr1 | DEFAULT}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col_name2</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{expr2 | DEFAULT}] </a:t>
            </a:r>
            <a:r>
              <a:rPr lang="en-IN" dirty="0">
                <a:latin typeface="Segoe UI" panose="020B0502040204020203" pitchFamily="34" charset="0"/>
                <a:cs typeface="Segoe UI" panose="020B0502040204020203" pitchFamily="34" charset="0"/>
              </a:rPr>
              <a:t>. . .</a:t>
            </a:r>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[WHERE </a:t>
            </a:r>
            <a:r>
              <a:rPr lang="en-IN" dirty="0">
                <a:latin typeface="Segoe UI" panose="020B0502040204020203" pitchFamily="34" charset="0"/>
                <a:cs typeface="Segoe UI" panose="020B0502040204020203" pitchFamily="34" charset="0"/>
              </a:rPr>
              <a:t>where_condition</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[ORDER BY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[LIMIT </a:t>
            </a:r>
            <a:r>
              <a:rPr lang="en-IN" dirty="0">
                <a:latin typeface="Segoe UI" panose="020B0502040204020203" pitchFamily="34" charset="0"/>
                <a:cs typeface="Segoe UI" panose="020B0502040204020203" pitchFamily="34" charset="0"/>
              </a:rPr>
              <a:t>row_count</a:t>
            </a:r>
            <a:r>
              <a:rPr lang="en-IN" dirty="0">
                <a:solidFill>
                  <a:srgbClr val="0077AA"/>
                </a:solidFill>
                <a:latin typeface="Segoe UI" panose="020B0502040204020203" pitchFamily="34" charset="0"/>
                <a:cs typeface="Segoe UI" panose="020B0502040204020203" pitchFamily="34" charset="0"/>
              </a:rPr>
              <a:t>]</a:t>
            </a:r>
            <a:endParaRPr lang="en-US" dirty="0">
              <a:solidFill>
                <a:srgbClr val="0077AA"/>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8BA6E186-04C6-4FFE-AEDC-D397D6200127}"/>
              </a:ext>
            </a:extLst>
          </p:cNvPr>
          <p:cNvSpPr/>
          <p:nvPr/>
        </p:nvSpPr>
        <p:spPr>
          <a:xfrm>
            <a:off x="406574" y="5478904"/>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B249E230-A989-49D6-971C-8BEBBB0330E6}"/>
              </a:ext>
            </a:extLst>
          </p:cNvPr>
          <p:cNvSpPr/>
          <p:nvPr/>
        </p:nvSpPr>
        <p:spPr>
          <a:xfrm>
            <a:off x="263351" y="2377911"/>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89377027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DELETE FROM </a:t>
            </a:r>
            <a:r>
              <a:rPr lang="en-IN" dirty="0">
                <a:latin typeface="Segoe UI" panose="020B0502040204020203" pitchFamily="34" charset="0"/>
                <a:cs typeface="Segoe UI" panose="020B0502040204020203" pitchFamily="34" charset="0"/>
              </a:rPr>
              <a:t>tbl_name</a:t>
            </a:r>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[WHERE </a:t>
            </a:r>
            <a:r>
              <a:rPr lang="en-IN" dirty="0">
                <a:latin typeface="Segoe UI" panose="020B0502040204020203" pitchFamily="34" charset="0"/>
                <a:cs typeface="Segoe UI" panose="020B0502040204020203" pitchFamily="34" charset="0"/>
              </a:rPr>
              <a:t>where_condition</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[ORDER BY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[LIMIT row_count]</a:t>
            </a:r>
            <a:endParaRPr lang="en-US" dirty="0">
              <a:solidFill>
                <a:srgbClr val="0077AA"/>
              </a:solidFill>
              <a:latin typeface="Segoe UI" panose="020B0502040204020203" pitchFamily="34" charset="0"/>
              <a:cs typeface="Segoe UI" panose="020B0502040204020203" pitchFamily="34" charset="0"/>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369332"/>
          </a:xfrm>
          <a:prstGeom prst="rect">
            <a:avLst/>
          </a:prstGeom>
          <a:noFill/>
        </p:spPr>
        <p:txBody>
          <a:bodyPr wrap="square">
            <a:spAutoFit/>
          </a:bodyPr>
          <a:lstStyle/>
          <a:p>
            <a:r>
              <a:rPr lang="en-US" b="0" i="0" dirty="0">
                <a:solidFill>
                  <a:srgbClr val="0077AA"/>
                </a:solidFill>
                <a:effectLst/>
                <a:latin typeface="Segoe UI" panose="020B0502040204020203" pitchFamily="34" charset="0"/>
                <a:cs typeface="Segoe UI" panose="020B0502040204020203" pitchFamily="34" charset="0"/>
              </a:rPr>
              <a:t>TABLE</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tbl_name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ORDER</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0077AA"/>
                </a:solidFill>
                <a:effectLst/>
                <a:latin typeface="Segoe UI" panose="020B0502040204020203" pitchFamily="34" charset="0"/>
                <a:cs typeface="Segoe UI" panose="020B0502040204020203" pitchFamily="34" charset="0"/>
              </a:rPr>
              <a:t>BY</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column_name</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LIMIT</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number</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OFFSET</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number</a:t>
            </a:r>
            <a:r>
              <a:rPr lang="en-US" b="0" i="0" dirty="0">
                <a:solidFill>
                  <a:srgbClr val="999999"/>
                </a:solidFill>
                <a:effectLst/>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430887"/>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p:txBody>
      </p:sp>
      <p:sp>
        <p:nvSpPr>
          <p:cNvPr id="4" name="TextBox 3"/>
          <p:cNvSpPr txBox="1"/>
          <p:nvPr/>
        </p:nvSpPr>
        <p:spPr>
          <a:xfrm>
            <a:off x="261373" y="1744476"/>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 </a:t>
            </a:r>
            <a:r>
              <a:rPr lang="en-US" dirty="0">
                <a:latin typeface="Arial" pitchFamily="34" charset="0"/>
                <a:cs typeface="Arial" pitchFamily="34" charset="0"/>
              </a:rPr>
              <a:t>data</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 </a:t>
            </a:r>
            <a:r>
              <a:rPr lang="en-US" dirty="0">
                <a:latin typeface="Arial" pitchFamily="34" charset="0"/>
                <a:cs typeface="Arial" pitchFamily="34" charset="0"/>
              </a:rPr>
              <a:t>data.</a:t>
            </a: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E74D4B68-DEEA-49B0-8A2A-1B11A3237EEE}"/>
              </a:ext>
            </a:extLst>
          </p:cNvPr>
          <p:cNvSpPr txBox="1"/>
          <p:nvPr/>
        </p:nvSpPr>
        <p:spPr>
          <a:xfrm>
            <a:off x="261373" y="3161931"/>
            <a:ext cx="6096000" cy="1169551"/>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e.g.</a:t>
            </a:r>
          </a:p>
          <a:p>
            <a:endParaRPr lang="en-US" sz="700" dirty="0">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number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text</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dirty="0">
                <a:latin typeface="Arial" pitchFamily="34" charset="0"/>
                <a:cs typeface="Arial" pitchFamily="34" charset="0"/>
              </a:rPr>
              <a:t> </a:t>
            </a:r>
            <a:r>
              <a:rPr lang="en-US" sz="18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7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images</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audio</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video</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signal</a:t>
            </a:r>
            <a:endParaRPr lang="en-US" sz="1400" dirty="0">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262558" y="53188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869160"/>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13" name="Rectangle 12">
            <a:extLst>
              <a:ext uri="{FF2B5EF4-FFF2-40B4-BE49-F238E27FC236}">
                <a16:creationId xmlns:a16="http://schemas.microsoft.com/office/drawing/2014/main" id="{DD230A93-B8DC-4CFD-908A-09EEC19CC00B}"/>
              </a:ext>
            </a:extLst>
          </p:cNvPr>
          <p:cNvSpPr/>
          <p:nvPr/>
        </p:nvSpPr>
        <p:spPr>
          <a:xfrm>
            <a:off x="262558" y="799587"/>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557707"/>
            <a:ext cx="7775851" cy="914281"/>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checks</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16" y="1565688"/>
            <a:ext cx="11375783" cy="830889"/>
          </a:xfrm>
          <a:prstGeom prst="rect">
            <a:avLst/>
          </a:prstGeom>
          <a:noFill/>
        </p:spPr>
        <p:txBody>
          <a:bodyPr wrap="square">
            <a:spAutoFit/>
          </a:bodyPr>
          <a:lstStyle/>
          <a:p>
            <a:pPr algn="l"/>
            <a:r>
              <a:rPr lang="en-IN" sz="2000" b="1" dirty="0">
                <a:solidFill>
                  <a:srgbClr val="252525"/>
                </a:solidFill>
                <a:latin typeface="Arial" panose="020B0604020202020204" pitchFamily="34" charset="0"/>
              </a:rPr>
              <a:t>Syntax Check</a:t>
            </a:r>
          </a:p>
          <a:p>
            <a:pPr algn="l"/>
            <a:endParaRPr lang="en-IN" sz="1000" dirty="0">
              <a:solidFill>
                <a:srgbClr val="252525"/>
              </a:solidFill>
              <a:latin typeface="Arial" panose="020B0604020202020204" pitchFamily="34" charset="0"/>
            </a:endParaRPr>
          </a:p>
          <a:p>
            <a:pPr algn="l"/>
            <a:r>
              <a:rPr lang="en-US" dirty="0">
                <a:solidFill>
                  <a:srgbClr val="222222"/>
                </a:solidFill>
                <a:latin typeface="Helvetica Neue"/>
              </a:rPr>
              <a:t>MySQL Database must check each SQL statement for syntactic validity.</a:t>
            </a:r>
            <a:endParaRPr lang="en-IN" dirty="0">
              <a:solidFill>
                <a:srgbClr val="252525"/>
              </a:solidFill>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16" y="2621791"/>
            <a:ext cx="11375783" cy="1107852"/>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16" y="4110510"/>
            <a:ext cx="11375783" cy="1107852"/>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dirty="0">
              <a:solidFill>
                <a:srgbClr val="252525"/>
              </a:solidFill>
              <a:latin typeface="Arial" panose="020B0604020202020204" pitchFamily="34" charset="0"/>
            </a:endParaRPr>
          </a:p>
          <a:p>
            <a:pPr algn="l"/>
            <a:r>
              <a:rPr lang="en-US" dirty="0">
                <a:solidFill>
                  <a:srgbClr val="222222"/>
                </a:solidFill>
                <a:latin typeface="Helvetica Neue"/>
              </a:rPr>
              <a:t>A semantic check determines whether a statement is meaningful, for example, whether the objects and columns in the statement exist.</a:t>
            </a:r>
            <a:endParaRPr lang="en-IN" dirty="0">
              <a:solidFill>
                <a:srgbClr val="252525"/>
              </a:solidFill>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16" y="5334415"/>
            <a:ext cx="11375783" cy="830889"/>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pic>
        <p:nvPicPr>
          <p:cNvPr id="10" name="Picture 9">
            <a:extLst>
              <a:ext uri="{FF2B5EF4-FFF2-40B4-BE49-F238E27FC236}">
                <a16:creationId xmlns:a16="http://schemas.microsoft.com/office/drawing/2014/main" id="{BFD394AA-E9BC-4F59-8111-A56AF9D23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0748651-F1B9-4E73-9AF3-89F0DE08C6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5514960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r>
              <a:rPr lang="en-US" dirty="0">
                <a:latin typeface="Segoe UI" panose="020B0502040204020203" pitchFamily="34" charset="0"/>
                <a:cs typeface="Segoe UI" panose="020B0502040204020203" pitchFamily="34" charset="0"/>
              </a:rPr>
              <a:t>,</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N</a:t>
            </a:r>
            <a:r>
              <a:rPr lang="en-US" dirty="0">
                <a:solidFill>
                  <a:srgbClr val="0077AA"/>
                </a:solidFill>
                <a:latin typeface="Segoe UI" panose="020B0502040204020203" pitchFamily="34" charset="0"/>
                <a:cs typeface="Segoe UI" panose="020B0502040204020203" pitchFamily="34" charset="0"/>
              </a:rPr>
              <a:t> 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 </a:t>
            </a:r>
            <a:r>
              <a:rPr lang="en-US" dirty="0">
                <a:solidFill>
                  <a:srgbClr val="0077AA"/>
                </a:solidFill>
                <a:latin typeface="Segoe UI" panose="020B0502040204020203" pitchFamily="34" charset="0"/>
                <a:cs typeface="Segoe UI" panose="020B0502040204020203" pitchFamily="34" charset="0"/>
              </a:rPr>
              <a:t>[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US" dirty="0">
                <a:solidFill>
                  <a:srgbClr val="A67F59"/>
                </a:solidFill>
                <a:latin typeface="Liberation Mono"/>
              </a:rPr>
              <a:t>*</a:t>
            </a:r>
            <a:r>
              <a:rPr lang="en-US" sz="1600"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ColName1</a:t>
            </a:r>
            <a:r>
              <a:rPr lang="en-US" dirty="0">
                <a:latin typeface="Segoe UI" panose="020B0502040204020203" pitchFamily="34" charset="0"/>
                <a:cs typeface="Segoe UI" panose="020B0502040204020203" pitchFamily="34" charset="0"/>
              </a:rPr>
              <a:t>,</a:t>
            </a:r>
            <a:r>
              <a:rPr lang="en-US" dirty="0">
                <a:solidFill>
                  <a:srgbClr val="0077AA"/>
                </a:solidFill>
                <a:latin typeface="Segoe UI" panose="020B0502040204020203" pitchFamily="34" charset="0"/>
                <a:cs typeface="Segoe UI" panose="020B0502040204020203" pitchFamily="34" charset="0"/>
              </a:rPr>
              <a:t> expressions</a:t>
            </a:r>
            <a:r>
              <a:rPr lang="en-IN" dirty="0">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FROM </a:t>
            </a:r>
            <a:r>
              <a:rPr lang="en-IN" dirty="0">
                <a:latin typeface="Segoe UI" panose="020B0502040204020203" pitchFamily="34" charset="0"/>
                <a:cs typeface="Segoe UI" panose="020B0502040204020203" pitchFamily="34" charset="0"/>
              </a:rPr>
              <a:t>tbl_name</a:t>
            </a:r>
            <a:endParaRPr lang="en-US" dirty="0">
              <a:solidFill>
                <a:srgbClr val="0077AA"/>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14EC308-09C7-4BE9-B5DC-7B2D9157E858}"/>
              </a:ext>
            </a:extLst>
          </p:cNvPr>
          <p:cNvSpPr/>
          <p:nvPr/>
        </p:nvSpPr>
        <p:spPr>
          <a:xfrm>
            <a:off x="370570" y="1843856"/>
            <a:ext cx="5832648"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3" name="TextBox 12">
            <a:extLst>
              <a:ext uri="{FF2B5EF4-FFF2-40B4-BE49-F238E27FC236}">
                <a16:creationId xmlns:a16="http://schemas.microsoft.com/office/drawing/2014/main" id="{DFE4AE10-3EE7-41C8-91BF-8674034C6ED2}"/>
              </a:ext>
            </a:extLst>
          </p:cNvPr>
          <p:cNvSpPr txBox="1"/>
          <p:nvPr/>
        </p:nvSpPr>
        <p:spPr>
          <a:xfrm>
            <a:off x="5639494" y="1847833"/>
            <a:ext cx="6096000"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11" name="TextBox 10">
            <a:extLst>
              <a:ext uri="{FF2B5EF4-FFF2-40B4-BE49-F238E27FC236}">
                <a16:creationId xmlns:a16="http://schemas.microsoft.com/office/drawing/2014/main" id="{08FA53E3-6710-44E6-956D-C094AD2D0339}"/>
              </a:ext>
            </a:extLst>
          </p:cNvPr>
          <p:cNvSpPr txBox="1"/>
          <p:nvPr/>
        </p:nvSpPr>
        <p:spPr>
          <a:xfrm>
            <a:off x="8698691" y="4925701"/>
            <a:ext cx="1679054" cy="646331"/>
          </a:xfrm>
          <a:prstGeom prst="rect">
            <a:avLst/>
          </a:prstGeom>
          <a:noFill/>
        </p:spPr>
        <p:txBody>
          <a:bodyPr wrap="square">
            <a:spAutoFit/>
          </a:bodyPr>
          <a:lstStyle/>
          <a:p>
            <a:r>
              <a:rPr lang="en-IN" dirty="0">
                <a:latin typeface="Segoe UI" panose="020B0502040204020203" pitchFamily="34" charset="0"/>
                <a:cs typeface="Segoe UI" panose="020B0502040204020203" pitchFamily="34" charset="0"/>
              </a:rPr>
              <a:t>tbl_name</a:t>
            </a:r>
          </a:p>
          <a:p>
            <a:r>
              <a:rPr lang="en-IN" dirty="0">
                <a:latin typeface="Segoe UI" panose="020B0502040204020203" pitchFamily="34" charset="0"/>
                <a:cs typeface="Segoe UI" panose="020B0502040204020203" pitchFamily="34" charset="0"/>
              </a:rPr>
              <a:t>, . . . </a:t>
            </a:r>
            <a:endParaRPr lang="en-IN" dirty="0"/>
          </a:p>
        </p:txBody>
      </p:sp>
    </p:spTree>
    <p:extLst>
      <p:ext uri="{BB962C8B-B14F-4D97-AF65-F5344CB8AC3E}">
        <p14:creationId xmlns:p14="http://schemas.microsoft.com/office/powerpoint/2010/main" val="41694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17" y="130743"/>
            <a:ext cx="11735776" cy="400058"/>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285" y="3124240"/>
            <a:ext cx="7991847" cy="407431"/>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499" y="4038084"/>
            <a:ext cx="11735776" cy="83088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866" indent="-342866">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866" indent="-342866">
              <a:buFont typeface="Arial" panose="020B0604020202020204" pitchFamily="34" charset="0"/>
              <a:buChar char="•"/>
            </a:pPr>
            <a:r>
              <a:rPr lang="en-US" dirty="0">
                <a:solidFill>
                  <a:srgbClr val="000000"/>
                </a:solidFill>
                <a:latin typeface="Arial" panose="020B0604020202020204" pitchFamily="34" charset="0"/>
                <a:cs typeface="Arial" panose="020B0604020202020204" pitchFamily="34" charset="0"/>
              </a:rPr>
              <a:t>UUID values in MySQL are </a:t>
            </a:r>
            <a:r>
              <a:rPr lang="en-US" b="1" dirty="0">
                <a:solidFill>
                  <a:srgbClr val="000000"/>
                </a:solidFill>
                <a:latin typeface="Arial" panose="020B0604020202020204" pitchFamily="34" charset="0"/>
                <a:cs typeface="Arial" panose="020B0604020202020204" pitchFamily="34" charset="0"/>
              </a:rPr>
              <a:t>unique</a:t>
            </a:r>
            <a:r>
              <a:rPr lang="en-US" dirty="0">
                <a:solidFill>
                  <a:srgbClr val="000000"/>
                </a:solidFill>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12" y="5588959"/>
            <a:ext cx="8836898"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solidFill>
                  <a:srgbClr val="0077AA"/>
                </a:solidFill>
                <a:latin typeface="Liberation Mono"/>
                <a:cs typeface="Arial" panose="020B0604020202020204" pitchFamily="34" charset="0"/>
              </a:rPr>
              <a:t>AS </a:t>
            </a:r>
            <a:r>
              <a:rPr lang="en-IN" dirty="0">
                <a:solidFill>
                  <a:srgbClr val="000000"/>
                </a:solidFill>
                <a:latin typeface="Liberation Mono"/>
                <a:cs typeface="Arial" panose="020B0604020202020204" pitchFamily="34" charset="0"/>
              </a:rPr>
              <a:t>R1, UUID_SHORT()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A5A0DB01-EE57-495D-901E-7E9FC15EAF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A82F50A-C849-40DA-9839-5BE400BFDAC5}"/>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5633479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22" y="672345"/>
            <a:ext cx="8836898" cy="369284"/>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21" y="1269042"/>
            <a:ext cx="10322336" cy="871713"/>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n</a:t>
            </a:r>
            <a:r>
              <a:rPr lang="en-US" dirty="0">
                <a:solidFill>
                  <a:srgbClr val="0077AA"/>
                </a:solidFill>
                <a:latin typeface="Segoe UI" panose="020B0502040204020203" pitchFamily="34" charset="0"/>
                <a:cs typeface="Segoe UI" panose="020B0502040204020203" pitchFamily="34" charset="0"/>
              </a:rPr>
              <a:t> FROM </a:t>
            </a:r>
            <a:r>
              <a:rPr lang="en-US" b="1" i="1" dirty="0">
                <a:solidFill>
                  <a:srgbClr val="0077AA"/>
                </a:solidFill>
                <a:latin typeface="Segoe UI" panose="020B0502040204020203" pitchFamily="34" charset="0"/>
                <a:cs typeface="Segoe UI" panose="020B0502040204020203" pitchFamily="34" charset="0"/>
              </a:rPr>
              <a:t>r</a:t>
            </a:r>
          </a:p>
          <a:p>
            <a:pPr>
              <a:lnSpc>
                <a:spcPct val="150000"/>
              </a:lnSpc>
            </a:pPr>
            <a:r>
              <a:rPr lang="en-US" dirty="0">
                <a:solidFill>
                  <a:srgbClr val="0077AA"/>
                </a:solidFill>
                <a:latin typeface="Segoe UI" panose="020B0502040204020203" pitchFamily="34" charset="0"/>
                <a:cs typeface="Segoe UI" panose="020B0502040204020203" pitchFamily="34" charset="0"/>
              </a:rPr>
              <a:t>    [ORDER BY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 . .</a:t>
            </a:r>
            <a:r>
              <a:rPr lang="en-US" baseline="-25000"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 | expr | position}  [ASC | DESC], . . . ]</a:t>
            </a:r>
          </a:p>
        </p:txBody>
      </p:sp>
      <p:sp>
        <p:nvSpPr>
          <p:cNvPr id="23" name="Rectangle 22">
            <a:extLst>
              <a:ext uri="{FF2B5EF4-FFF2-40B4-BE49-F238E27FC236}">
                <a16:creationId xmlns:a16="http://schemas.microsoft.com/office/drawing/2014/main" id="{CE23E282-477F-42D8-83FF-B8A11994A385}"/>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pic>
        <p:nvPicPr>
          <p:cNvPr id="24" name="Picture 23">
            <a:extLst>
              <a:ext uri="{FF2B5EF4-FFF2-40B4-BE49-F238E27FC236}">
                <a16:creationId xmlns:a16="http://schemas.microsoft.com/office/drawing/2014/main" id="{4B71EA0C-358E-4B90-9F96-EBA08617AE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3" name="Group 2">
            <a:extLst>
              <a:ext uri="{FF2B5EF4-FFF2-40B4-BE49-F238E27FC236}">
                <a16:creationId xmlns:a16="http://schemas.microsoft.com/office/drawing/2014/main" id="{347264FA-0172-437F-BB90-8077FD6B3FEA}"/>
              </a:ext>
            </a:extLst>
          </p:cNvPr>
          <p:cNvGrpSpPr/>
          <p:nvPr/>
        </p:nvGrpSpPr>
        <p:grpSpPr>
          <a:xfrm>
            <a:off x="690540" y="3006395"/>
            <a:ext cx="10544375" cy="3446941"/>
            <a:chOff x="690540" y="3006395"/>
            <a:chExt cx="10544375" cy="3446941"/>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540" y="3006395"/>
              <a:ext cx="10542912" cy="1502584"/>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5" name="Group 24">
              <a:extLst>
                <a:ext uri="{FF2B5EF4-FFF2-40B4-BE49-F238E27FC236}">
                  <a16:creationId xmlns:a16="http://schemas.microsoft.com/office/drawing/2014/main" id="{5F85D2D2-2E1C-4A01-90F8-0D686504C7B2}"/>
                </a:ext>
              </a:extLst>
            </p:cNvPr>
            <p:cNvGrpSpPr/>
            <p:nvPr/>
          </p:nvGrpSpPr>
          <p:grpSpPr>
            <a:xfrm>
              <a:off x="690630" y="4950556"/>
              <a:ext cx="10544285" cy="1502780"/>
              <a:chOff x="690630" y="1745011"/>
              <a:chExt cx="10544285" cy="1502780"/>
            </a:xfrm>
          </p:grpSpPr>
          <p:grpSp>
            <p:nvGrpSpPr>
              <p:cNvPr id="44" name="Group 43">
                <a:extLst>
                  <a:ext uri="{FF2B5EF4-FFF2-40B4-BE49-F238E27FC236}">
                    <a16:creationId xmlns:a16="http://schemas.microsoft.com/office/drawing/2014/main" id="{41321BEA-C00D-4686-8433-926966A07043}"/>
                  </a:ext>
                </a:extLst>
              </p:cNvPr>
              <p:cNvGrpSpPr/>
              <p:nvPr/>
            </p:nvGrpSpPr>
            <p:grpSpPr>
              <a:xfrm>
                <a:off x="690630" y="1783237"/>
                <a:ext cx="8956920" cy="1357731"/>
                <a:chOff x="262933" y="1548086"/>
                <a:chExt cx="8956920" cy="1357731"/>
              </a:xfrm>
            </p:grpSpPr>
            <p:sp>
              <p:nvSpPr>
                <p:cNvPr id="47" name="Rectangle 46">
                  <a:extLst>
                    <a:ext uri="{FF2B5EF4-FFF2-40B4-BE49-F238E27FC236}">
                      <a16:creationId xmlns:a16="http://schemas.microsoft.com/office/drawing/2014/main" id="{3C175689-6C3B-40C5-B1F0-7871AD3330C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id="{0727093B-BF97-49F1-BC78-C846DAF56C21}"/>
                    </a:ext>
                  </a:extLst>
                </p:cNvPr>
                <p:cNvGrpSpPr/>
                <p:nvPr/>
              </p:nvGrpSpPr>
              <p:grpSpPr>
                <a:xfrm>
                  <a:off x="1651832" y="1600839"/>
                  <a:ext cx="7568021" cy="1296144"/>
                  <a:chOff x="31591" y="1556792"/>
                  <a:chExt cx="7568021" cy="1296144"/>
                </a:xfrm>
              </p:grpSpPr>
              <p:grpSp>
                <p:nvGrpSpPr>
                  <p:cNvPr id="54" name="Group 53">
                    <a:extLst>
                      <a:ext uri="{FF2B5EF4-FFF2-40B4-BE49-F238E27FC236}">
                        <a16:creationId xmlns:a16="http://schemas.microsoft.com/office/drawing/2014/main" id="{8EB7E4D7-5F7F-4BF3-9780-328696405EC0}"/>
                      </a:ext>
                    </a:extLst>
                  </p:cNvPr>
                  <p:cNvGrpSpPr/>
                  <p:nvPr/>
                </p:nvGrpSpPr>
                <p:grpSpPr>
                  <a:xfrm>
                    <a:off x="669977" y="1556792"/>
                    <a:ext cx="6238644" cy="1296144"/>
                    <a:chOff x="669977" y="1556792"/>
                    <a:chExt cx="6238644" cy="1296144"/>
                  </a:xfrm>
                </p:grpSpPr>
                <p:sp>
                  <p:nvSpPr>
                    <p:cNvPr id="58" name="Rectangle 57">
                      <a:extLst>
                        <a:ext uri="{FF2B5EF4-FFF2-40B4-BE49-F238E27FC236}">
                          <a16:creationId xmlns:a16="http://schemas.microsoft.com/office/drawing/2014/main" id="{505988D3-2005-404E-9EAD-425A58C8FB3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97E0BAD5-063F-4E46-A43E-4BC0D9B30565}"/>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60" name="TextBox 59">
                      <a:extLst>
                        <a:ext uri="{FF2B5EF4-FFF2-40B4-BE49-F238E27FC236}">
                          <a16:creationId xmlns:a16="http://schemas.microsoft.com/office/drawing/2014/main" id="{434EDD8C-07EF-4880-BAF6-FF938C4B3D51}"/>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55" name="Arrow: Right 54">
                    <a:extLst>
                      <a:ext uri="{FF2B5EF4-FFF2-40B4-BE49-F238E27FC236}">
                        <a16:creationId xmlns:a16="http://schemas.microsoft.com/office/drawing/2014/main" id="{D6DDE4E1-273B-4285-A625-4973BABE4E38}"/>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Arrow: Right 55">
                    <a:extLst>
                      <a:ext uri="{FF2B5EF4-FFF2-40B4-BE49-F238E27FC236}">
                        <a16:creationId xmlns:a16="http://schemas.microsoft.com/office/drawing/2014/main" id="{B38EC3DE-8700-4FDD-B6B6-9B8531F926A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Arrow: Right 56">
                    <a:extLst>
                      <a:ext uri="{FF2B5EF4-FFF2-40B4-BE49-F238E27FC236}">
                        <a16:creationId xmlns:a16="http://schemas.microsoft.com/office/drawing/2014/main" id="{DCE80F6A-3AFF-49FF-9149-8DDA6FD5028A}"/>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9" name="Flowchart: Magnetic Disk 48">
                  <a:extLst>
                    <a:ext uri="{FF2B5EF4-FFF2-40B4-BE49-F238E27FC236}">
                      <a16:creationId xmlns:a16="http://schemas.microsoft.com/office/drawing/2014/main" id="{B0A9498C-2ABA-462D-B6CD-50615698F20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0" name="TextBox 49">
                  <a:extLst>
                    <a:ext uri="{FF2B5EF4-FFF2-40B4-BE49-F238E27FC236}">
                      <a16:creationId xmlns:a16="http://schemas.microsoft.com/office/drawing/2014/main" id="{408C2E37-9A73-4C53-B21B-6DE9C58D23A0}"/>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1D97790-729F-4619-A93C-CED0FA7A2862}"/>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2" name="TextBox 51">
                  <a:extLst>
                    <a:ext uri="{FF2B5EF4-FFF2-40B4-BE49-F238E27FC236}">
                      <a16:creationId xmlns:a16="http://schemas.microsoft.com/office/drawing/2014/main" id="{80EF8C47-F9AF-4E27-A2A2-AB9F4284678A}"/>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3" name="TextBox 52">
                  <a:extLst>
                    <a:ext uri="{FF2B5EF4-FFF2-40B4-BE49-F238E27FC236}">
                      <a16:creationId xmlns:a16="http://schemas.microsoft.com/office/drawing/2014/main" id="{9A2E329A-7777-4E08-A514-FB69F59E095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5" name="Oval 44">
                <a:extLst>
                  <a:ext uri="{FF2B5EF4-FFF2-40B4-BE49-F238E27FC236}">
                    <a16:creationId xmlns:a16="http://schemas.microsoft.com/office/drawing/2014/main" id="{3D740235-FC11-4E2A-BD6A-8F3F26D88A9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DE001F2A-F7E0-49EC-8CFD-11032807764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22141487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425499"/>
            <a:ext cx="11605987" cy="120032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420888"/>
            <a:ext cx="11436568"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[ORDER BY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 expr | position}  [ASC | DESC], ...</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t>
            </a:r>
          </a:p>
        </p:txBody>
      </p:sp>
      <p:sp>
        <p:nvSpPr>
          <p:cNvPr id="9" name="TextBox 8">
            <a:extLst>
              <a:ext uri="{FF2B5EF4-FFF2-40B4-BE49-F238E27FC236}">
                <a16:creationId xmlns:a16="http://schemas.microsoft.com/office/drawing/2014/main" id="{F647F795-5E25-418C-ACFF-E32B6774E673}"/>
              </a:ext>
            </a:extLst>
          </p:cNvPr>
          <p:cNvSpPr txBox="1"/>
          <p:nvPr/>
        </p:nvSpPr>
        <p:spPr>
          <a:xfrm>
            <a:off x="177850" y="575359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060848"/>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[ORDER BY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 expr | position}  [ASC | DESC], ...</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448"/>
            <a:ext cx="9142809" cy="584699"/>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19" y="693052"/>
            <a:ext cx="6191882" cy="6001643"/>
          </a:xfrm>
          <a:prstGeom prst="rect">
            <a:avLst/>
          </a:prstGeom>
          <a:noFill/>
        </p:spPr>
        <p:txBody>
          <a:bodyPr wrap="square">
            <a:spAutoFit/>
          </a:bodyPr>
          <a:lstStyle/>
          <a:p>
            <a:pPr marL="457154" indent="-457154">
              <a:buFont typeface="+mj-lt"/>
              <a:buAutoNum type="arabicPeriod"/>
            </a:pPr>
            <a:r>
              <a:rPr lang="en-IN" sz="2200" b="1" i="1" dirty="0">
                <a:solidFill>
                  <a:schemeClr val="accent6">
                    <a:lumMod val="50000"/>
                  </a:schemeClr>
                </a:solidFill>
                <a:latin typeface="Liberation Mono"/>
              </a:rPr>
              <a:t>arithmetic_operators: </a:t>
            </a:r>
          </a:p>
          <a:p>
            <a:pPr marL="450805"/>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154" indent="-457154">
              <a:buFont typeface="+mj-lt"/>
              <a:buAutoNum type="arabicPeriod" startAt="2"/>
            </a:pPr>
            <a:r>
              <a:rPr lang="en-IN" sz="2200" b="1" i="1" dirty="0">
                <a:solidFill>
                  <a:schemeClr val="accent6">
                    <a:lumMod val="50000"/>
                  </a:schemeClr>
                </a:solidFill>
                <a:latin typeface="Liberation Mono"/>
              </a:rPr>
              <a:t>comparison_operator:</a:t>
            </a:r>
            <a:r>
              <a:rPr lang="en-IN" sz="2200" b="1" i="1" dirty="0">
                <a:solidFill>
                  <a:schemeClr val="accent6">
                    <a:lumMod val="75000"/>
                  </a:schemeClr>
                </a:solidFill>
                <a:latin typeface="Liberation Mono"/>
              </a:rPr>
              <a:t> </a:t>
            </a:r>
          </a:p>
          <a:p>
            <a:pPr marL="531760"/>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&lt;=&gt;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p>
          <a:p>
            <a:endParaRPr lang="en-US" sz="800" dirty="0">
              <a:solidFill>
                <a:schemeClr val="accent6">
                  <a:lumMod val="75000"/>
                </a:schemeClr>
              </a:solidFill>
              <a:latin typeface="Liberation Mono"/>
            </a:endParaRPr>
          </a:p>
          <a:p>
            <a:pPr marL="450805" indent="-450805">
              <a:buFont typeface="+mj-lt"/>
              <a:buAutoNum type="arabicPeriod" startAt="3"/>
            </a:pPr>
            <a:r>
              <a:rPr lang="en-US" sz="2200" b="1" i="1" dirty="0">
                <a:solidFill>
                  <a:schemeClr val="accent6">
                    <a:lumMod val="50000"/>
                  </a:schemeClr>
                </a:solidFill>
                <a:latin typeface="Liberation Mono"/>
              </a:rPr>
              <a:t>boolean_ predicate:</a:t>
            </a:r>
          </a:p>
          <a:p>
            <a:pPr marL="531760"/>
            <a:r>
              <a:rPr lang="en-US" sz="2000" dirty="0">
                <a:solidFill>
                  <a:srgbClr val="A67F59"/>
                </a:solidFill>
                <a:latin typeface="Liberation Mono"/>
              </a:rPr>
              <a:t>IS</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0055"/>
                </a:solidFill>
                <a:latin typeface="Liberation Mono"/>
              </a:rPr>
              <a:t>NULL</a:t>
            </a:r>
            <a:r>
              <a:rPr lang="en-US" sz="2000" dirty="0">
                <a:solidFill>
                  <a:srgbClr val="000000"/>
                </a:solidFill>
                <a:latin typeface="Liberation Mono"/>
              </a:rPr>
              <a:t> </a:t>
            </a:r>
          </a:p>
          <a:p>
            <a:pPr marL="723828"/>
            <a:r>
              <a:rPr lang="en-US" sz="2000" dirty="0">
                <a:solidFill>
                  <a:srgbClr val="A67F59"/>
                </a:solidFill>
                <a:latin typeface="Liberation Mono"/>
              </a:rPr>
              <a:t>|</a:t>
            </a:r>
            <a:r>
              <a:rPr lang="en-US" sz="2000" dirty="0">
                <a:solidFill>
                  <a:srgbClr val="000000"/>
                </a:solidFill>
                <a:latin typeface="Liberation Mono"/>
              </a:rPr>
              <a:t>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A67F59"/>
                </a:solidFill>
                <a:latin typeface="Liberation Mono"/>
              </a:rPr>
              <a:t>&lt;=&gt;</a:t>
            </a:r>
            <a:r>
              <a:rPr lang="en-US" sz="2000" dirty="0">
                <a:solidFill>
                  <a:srgbClr val="000000"/>
                </a:solidFill>
                <a:latin typeface="Liberation Mono"/>
              </a:rPr>
              <a:t> </a:t>
            </a:r>
            <a:r>
              <a:rPr lang="en-US" sz="2000" i="1" dirty="0">
                <a:solidFill>
                  <a:srgbClr val="000000"/>
                </a:solidFill>
                <a:latin typeface="Liberation Mono"/>
              </a:rPr>
              <a:t>null</a:t>
            </a:r>
            <a:endParaRPr lang="en-IN" sz="2000" dirty="0"/>
          </a:p>
          <a:p>
            <a:endParaRPr lang="en-US" sz="800" dirty="0">
              <a:solidFill>
                <a:schemeClr val="accent6">
                  <a:lumMod val="75000"/>
                </a:schemeClr>
              </a:solidFill>
              <a:latin typeface="Liberation Mono"/>
            </a:endParaRPr>
          </a:p>
          <a:p>
            <a:pPr marL="457154" indent="-457154">
              <a:buFont typeface="+mj-lt"/>
              <a:buAutoNum type="arabicPeriod" startAt="4"/>
            </a:pPr>
            <a:r>
              <a:rPr lang="en-US" sz="2200" b="1" i="1" dirty="0">
                <a:solidFill>
                  <a:schemeClr val="accent6">
                    <a:lumMod val="50000"/>
                  </a:schemeClr>
                </a:solidFill>
                <a:latin typeface="Liberation Mono"/>
              </a:rPr>
              <a:t>predicate</a:t>
            </a:r>
            <a:r>
              <a:rPr lang="en-US" sz="2200" b="1" dirty="0">
                <a:solidFill>
                  <a:schemeClr val="accent6">
                    <a:lumMod val="50000"/>
                  </a:schemeClr>
                </a:solidFill>
                <a:latin typeface="Liberation Mono"/>
              </a:rPr>
              <a:t>: </a:t>
            </a:r>
          </a:p>
          <a:p>
            <a:pPr marL="531760"/>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0077AA"/>
                </a:solidFill>
                <a:latin typeface="Liberation Mono"/>
              </a:rPr>
              <a:t>LIKE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ESCAPE</a:t>
            </a:r>
            <a:r>
              <a:rPr lang="en-US" sz="2000" dirty="0">
                <a:solidFill>
                  <a:srgbClr val="000000"/>
                </a:solidFill>
                <a:latin typeface="Liberation Mono"/>
              </a:rPr>
              <a:t> </a:t>
            </a:r>
            <a:r>
              <a:rPr lang="en-US" sz="2000" i="1" dirty="0">
                <a:solidFill>
                  <a:srgbClr val="000000"/>
                </a:solidFill>
                <a:latin typeface="Liberation Mono"/>
              </a:rPr>
              <a:t>char</a:t>
            </a:r>
            <a:r>
              <a:rPr lang="en-US" sz="2000" dirty="0">
                <a:solidFill>
                  <a:srgbClr val="999999"/>
                </a:solidFill>
                <a:latin typeface="Liberation Mono"/>
              </a:rPr>
              <a:t>] </a:t>
            </a:r>
            <a:r>
              <a:rPr lang="en-US" sz="2000" dirty="0">
                <a:solidFill>
                  <a:srgbClr val="000000"/>
                </a:solidFill>
                <a:latin typeface="Liberation Mono"/>
              </a:rPr>
              <a:t> </a:t>
            </a:r>
          </a:p>
          <a:p>
            <a:pPr marL="723828"/>
            <a:r>
              <a:rPr lang="en-US" sz="2000" dirty="0">
                <a:solidFill>
                  <a:srgbClr val="A67F59"/>
                </a:solidFill>
                <a:latin typeface="Liberation Mono"/>
              </a:rPr>
              <a:t>|</a:t>
            </a:r>
            <a:r>
              <a:rPr lang="en-US" sz="2000" dirty="0">
                <a:solidFill>
                  <a:srgbClr val="000000"/>
                </a:solidFill>
                <a:latin typeface="Liberation Mono"/>
              </a:rPr>
              <a:t>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0077AA"/>
                </a:solidFill>
                <a:latin typeface="Liberation Mono"/>
              </a:rPr>
              <a:t>IN </a:t>
            </a:r>
            <a:r>
              <a:rPr lang="en-US" sz="2000" dirty="0">
                <a:solidFill>
                  <a:srgbClr val="999999"/>
                </a:solidFill>
                <a:latin typeface="Liberation Mono"/>
              </a:rPr>
              <a:t>(</a:t>
            </a:r>
            <a:r>
              <a:rPr lang="en-US" sz="2000" i="1" dirty="0">
                <a:solidFill>
                  <a:srgbClr val="000000"/>
                </a:solidFill>
                <a:latin typeface="Liberation Mono"/>
              </a:rPr>
              <a:t>expr1, expr2, . . .</a:t>
            </a:r>
            <a:r>
              <a:rPr lang="en-US" sz="2000" dirty="0">
                <a:solidFill>
                  <a:srgbClr val="999999"/>
                </a:solidFill>
                <a:latin typeface="Liberation Mono"/>
              </a:rPr>
              <a:t> )</a:t>
            </a:r>
            <a:endParaRPr lang="en-US" sz="2000" dirty="0">
              <a:solidFill>
                <a:srgbClr val="000000"/>
              </a:solidFill>
              <a:latin typeface="Liberation Mono"/>
            </a:endParaRPr>
          </a:p>
          <a:p>
            <a:pPr marL="723828"/>
            <a:r>
              <a:rPr lang="en-US" sz="2000" dirty="0">
                <a:solidFill>
                  <a:srgbClr val="A67F59"/>
                </a:solidFill>
                <a:latin typeface="Liberation Mono"/>
              </a:rPr>
              <a:t>|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0077AA"/>
                </a:solidFill>
                <a:latin typeface="Liberation Mono"/>
              </a:rPr>
              <a:t>IN</a:t>
            </a:r>
            <a:r>
              <a:rPr lang="en-US" sz="2000" dirty="0">
                <a:solidFill>
                  <a:srgbClr val="000000"/>
                </a:solidFill>
                <a:latin typeface="Liberation Mono"/>
              </a:rPr>
              <a:t> </a:t>
            </a:r>
            <a:r>
              <a:rPr lang="en-US" sz="2000" dirty="0">
                <a:solidFill>
                  <a:srgbClr val="999999"/>
                </a:solidFill>
                <a:latin typeface="Liberation Mono"/>
              </a:rPr>
              <a:t>(</a:t>
            </a:r>
            <a:r>
              <a:rPr lang="en-US" sz="2000" i="1" dirty="0">
                <a:solidFill>
                  <a:srgbClr val="000000"/>
                </a:solidFill>
                <a:latin typeface="Liberation Mono"/>
              </a:rPr>
              <a:t>subquery</a:t>
            </a:r>
            <a:r>
              <a:rPr lang="en-US" sz="2000" dirty="0">
                <a:solidFill>
                  <a:srgbClr val="999999"/>
                </a:solidFill>
                <a:latin typeface="Liberation Mono"/>
              </a:rPr>
              <a:t>)</a:t>
            </a:r>
            <a:endParaRPr lang="en-US" sz="2000" dirty="0">
              <a:solidFill>
                <a:srgbClr val="000000"/>
              </a:solidFill>
              <a:latin typeface="Liberation Mono"/>
            </a:endParaRPr>
          </a:p>
          <a:p>
            <a:pPr marL="723828"/>
            <a:r>
              <a:rPr lang="en-US" sz="2000" dirty="0">
                <a:solidFill>
                  <a:srgbClr val="A67F59"/>
                </a:solidFill>
                <a:latin typeface="Liberation Mono"/>
              </a:rPr>
              <a:t>|</a:t>
            </a:r>
            <a:r>
              <a:rPr lang="en-US" sz="2000" dirty="0">
                <a:solidFill>
                  <a:srgbClr val="000000"/>
                </a:solidFill>
                <a:latin typeface="Liberation Mono"/>
              </a:rPr>
              <a:t>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0077AA"/>
                </a:solidFill>
                <a:latin typeface="Liberation Mono"/>
              </a:rPr>
              <a:t>BETWEEN</a:t>
            </a:r>
            <a:r>
              <a:rPr lang="en-US" sz="2000" dirty="0">
                <a:solidFill>
                  <a:srgbClr val="000000"/>
                </a:solidFill>
                <a:latin typeface="Liberation Mono"/>
              </a:rPr>
              <a:t> </a:t>
            </a:r>
            <a:r>
              <a:rPr lang="en-US" sz="2000" i="1" dirty="0">
                <a:solidFill>
                  <a:srgbClr val="000000"/>
                </a:solidFill>
                <a:latin typeface="Liberation Mono"/>
              </a:rPr>
              <a:t>expr1 </a:t>
            </a:r>
            <a:r>
              <a:rPr lang="en-US" sz="2000" dirty="0">
                <a:solidFill>
                  <a:srgbClr val="0077AA"/>
                </a:solidFill>
                <a:latin typeface="Liberation Mono"/>
              </a:rPr>
              <a:t>AND</a:t>
            </a:r>
            <a:r>
              <a:rPr lang="en-US" sz="2000" i="1" dirty="0">
                <a:solidFill>
                  <a:srgbClr val="000000"/>
                </a:solidFill>
                <a:latin typeface="Liberation Mono"/>
              </a:rPr>
              <a:t> expr2</a:t>
            </a:r>
          </a:p>
          <a:p>
            <a:endParaRPr lang="en-US" sz="800" dirty="0">
              <a:solidFill>
                <a:srgbClr val="999999"/>
              </a:solidFill>
              <a:latin typeface="Liberation Mono"/>
            </a:endParaRPr>
          </a:p>
          <a:p>
            <a:pPr marL="450805" indent="-450805">
              <a:buFont typeface="+mj-lt"/>
              <a:buAutoNum type="arabicPeriod" startAt="5"/>
            </a:pPr>
            <a:r>
              <a:rPr lang="en-IN" sz="2200" b="1" i="1" dirty="0">
                <a:solidFill>
                  <a:schemeClr val="accent6">
                    <a:lumMod val="50000"/>
                  </a:schemeClr>
                </a:solidFill>
                <a:latin typeface="Liberation Mono"/>
              </a:rPr>
              <a:t>logical_operators</a:t>
            </a:r>
          </a:p>
          <a:p>
            <a:pPr marL="536521"/>
            <a:r>
              <a:rPr lang="en-IN" sz="2000" dirty="0">
                <a:solidFill>
                  <a:srgbClr val="A67F59"/>
                </a:solidFill>
                <a:latin typeface="Liberation Mono"/>
              </a:rPr>
              <a:t>AND</a:t>
            </a:r>
            <a:r>
              <a:rPr lang="en-IN" sz="2000" dirty="0">
                <a:solidFill>
                  <a:srgbClr val="000000"/>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&amp;&amp;</a:t>
            </a:r>
            <a:r>
              <a:rPr lang="en-IN" sz="2000" dirty="0">
                <a:solidFill>
                  <a:srgbClr val="000000"/>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154" indent="-457154">
              <a:buFont typeface="+mj-lt"/>
              <a:buAutoNum type="arabicPeriod" startAt="6"/>
            </a:pPr>
            <a:r>
              <a:rPr lang="en-IN" sz="2200" b="1" i="1" dirty="0">
                <a:solidFill>
                  <a:schemeClr val="accent6">
                    <a:lumMod val="50000"/>
                  </a:schemeClr>
                </a:solidFill>
                <a:latin typeface="Liberation Mono"/>
              </a:rPr>
              <a:t>assignment _operator</a:t>
            </a:r>
          </a:p>
          <a:p>
            <a:pPr marL="531760"/>
            <a:r>
              <a:rPr lang="en-US" sz="2000" dirty="0">
                <a:solidFill>
                  <a:srgbClr val="A67F5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0000"/>
                </a:solidFill>
                <a:latin typeface="Liberation Mono"/>
              </a:rPr>
              <a:t>assignment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A67F59"/>
                </a:solidFill>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217" y="530192"/>
            <a:ext cx="5039904" cy="738568"/>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3193" y="1494892"/>
            <a:ext cx="5039904" cy="3046591"/>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154" indent="-457154">
              <a:buFont typeface="+mj-lt"/>
              <a:buAutoNum type="arabicPeriod"/>
            </a:pPr>
            <a:r>
              <a:rPr lang="en-IN" sz="2200" i="1" dirty="0">
                <a:solidFill>
                  <a:srgbClr val="000000"/>
                </a:solidFill>
                <a:latin typeface="Liberation Mono"/>
              </a:rPr>
              <a:t>operand1</a:t>
            </a:r>
            <a:r>
              <a:rPr lang="en-IN" sz="2200" dirty="0">
                <a:solidFill>
                  <a:srgbClr val="000000"/>
                </a:solidFill>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154" indent="-457154">
              <a:buFont typeface="+mj-lt"/>
              <a:buAutoNum type="arabicPeriod"/>
            </a:pPr>
            <a:endParaRPr lang="en-IN" sz="600" i="1" dirty="0">
              <a:solidFill>
                <a:srgbClr val="000000"/>
              </a:solidFill>
              <a:latin typeface="Liberation Mono"/>
            </a:endParaRPr>
          </a:p>
          <a:p>
            <a:pPr marL="457154" indent="-457154">
              <a:buFont typeface="+mj-lt"/>
              <a:buAutoNum type="arabicPeriod"/>
            </a:pPr>
            <a:r>
              <a:rPr lang="en-IN" sz="2200" i="1" dirty="0">
                <a:solidFill>
                  <a:srgbClr val="000000"/>
                </a:solidFill>
                <a:latin typeface="Liberation Mono"/>
              </a:rPr>
              <a:t>operand1</a:t>
            </a:r>
            <a:r>
              <a:rPr lang="en-IN" sz="2200" dirty="0">
                <a:solidFill>
                  <a:srgbClr val="000000"/>
                </a:solidFill>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154" indent="-457154">
              <a:buFont typeface="+mj-lt"/>
              <a:buAutoNum type="arabicPeriod"/>
            </a:pPr>
            <a:endParaRPr lang="en-IN" sz="600" i="1" dirty="0">
              <a:solidFill>
                <a:srgbClr val="000000"/>
              </a:solidFill>
              <a:latin typeface="Liberation Mono"/>
            </a:endParaRPr>
          </a:p>
          <a:p>
            <a:pPr marL="457154" indent="-457154">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dirty="0">
                <a:solidFill>
                  <a:srgbClr val="999999"/>
                </a:solidFill>
                <a:latin typeface="Liberation Mono"/>
              </a:rPr>
              <a:t> [</a:t>
            </a:r>
            <a:r>
              <a:rPr lang="en-US" sz="2200" dirty="0">
                <a:solidFill>
                  <a:srgbClr val="A67F59"/>
                </a:solidFill>
                <a:latin typeface="Liberation Mono"/>
              </a:rPr>
              <a:t>NOT</a:t>
            </a:r>
            <a:r>
              <a:rPr lang="en-US" sz="2200" dirty="0">
                <a:solidFill>
                  <a:srgbClr val="999999"/>
                </a:solidFill>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154" indent="-457154">
              <a:buFont typeface="+mj-lt"/>
              <a:buAutoNum type="arabicPeriod"/>
            </a:pPr>
            <a:endParaRPr lang="en-IN" sz="600" i="1" dirty="0">
              <a:solidFill>
                <a:srgbClr val="990055"/>
              </a:solidFill>
              <a:latin typeface="Liberation Mono"/>
            </a:endParaRPr>
          </a:p>
          <a:p>
            <a:pPr marL="457154" indent="-457154">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dirty="0">
                <a:solidFill>
                  <a:srgbClr val="999999"/>
                </a:solidFill>
                <a:latin typeface="Liberation Mono"/>
              </a:rPr>
              <a:t>[</a:t>
            </a:r>
            <a:r>
              <a:rPr lang="en-US" sz="2200" dirty="0">
                <a:solidFill>
                  <a:srgbClr val="A67F59"/>
                </a:solidFill>
                <a:latin typeface="Liberation Mono"/>
              </a:rPr>
              <a:t>NOT</a:t>
            </a:r>
            <a:r>
              <a:rPr lang="en-US" sz="2200" dirty="0">
                <a:solidFill>
                  <a:srgbClr val="999999"/>
                </a:solidFill>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154" indent="-457154">
              <a:buFont typeface="+mj-lt"/>
              <a:buAutoNum type="arabicPeriod"/>
            </a:pPr>
            <a:endParaRPr lang="en-IN" sz="600" dirty="0">
              <a:solidFill>
                <a:srgbClr val="669900"/>
              </a:solidFill>
              <a:latin typeface="Liberation Mono"/>
            </a:endParaRPr>
          </a:p>
          <a:p>
            <a:pPr marL="457154" indent="-457154">
              <a:buFont typeface="+mj-lt"/>
              <a:buAutoNum type="arabicPeriod"/>
            </a:pP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A67F59"/>
                </a:solidFill>
                <a:latin typeface="Liberation Mono"/>
              </a:rPr>
              <a:t>AND</a:t>
            </a:r>
            <a:r>
              <a:rPr lang="en-IN" sz="2200" dirty="0">
                <a:solidFill>
                  <a:srgbClr val="000000"/>
                </a:solidFill>
                <a:latin typeface="Liberation Mono"/>
              </a:rPr>
              <a:t> </a:t>
            </a:r>
            <a:r>
              <a:rPr lang="en-IN" sz="2200" i="1" dirty="0">
                <a:solidFill>
                  <a:srgbClr val="000000"/>
                </a:solidFill>
                <a:latin typeface="Liberation Mono"/>
              </a:rPr>
              <a:t>expr</a:t>
            </a:r>
          </a:p>
          <a:p>
            <a:pPr marL="457154" indent="-457154">
              <a:buFont typeface="+mj-lt"/>
              <a:buAutoNum type="arabicPeriod"/>
            </a:pPr>
            <a:endParaRPr lang="en-IN" sz="600" i="1" dirty="0">
              <a:solidFill>
                <a:srgbClr val="000000"/>
              </a:solidFill>
              <a:latin typeface="Liberation Mono"/>
            </a:endParaRPr>
          </a:p>
          <a:p>
            <a:pPr marL="457154" indent="-457154">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3193" y="4724976"/>
            <a:ext cx="5039904" cy="76934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dirty="0">
                <a:solidFill>
                  <a:srgbClr val="669900"/>
                </a:solidFill>
                <a:latin typeface="Liberation Mono"/>
              </a:rPr>
              <a:t>3</a:t>
            </a:r>
            <a:endParaRPr lang="en-IN" dirty="0">
              <a:latin typeface="Liberation Mono"/>
            </a:endParaRP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dirty="0">
                <a:solidFill>
                  <a:srgbClr val="669900"/>
                </a:solidFill>
                <a:latin typeface="Liberation Mono"/>
              </a:rPr>
              <a:t>#</a:t>
            </a:r>
            <a:r>
              <a:rPr lang="en-US"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4185" y="5677808"/>
            <a:ext cx="4607912" cy="861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AND has higher precedence than OR.</a:t>
            </a:r>
            <a:endParaRPr lang="en-IN"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constructs/components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55705"/>
            <a:ext cx="8838048"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55705"/>
            <a:ext cx="2808312"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55705"/>
            <a:ext cx="2808312"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79078"/>
            <a:ext cx="11161240"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79078"/>
            <a:ext cx="11449270"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CASE WHEN [condition] THEN result [WHEN [condition] THEN result ...] [ELSE result] END</a:t>
            </a:r>
            <a:r>
              <a:rPr lang="en-US" dirty="0">
                <a:solidFill>
                  <a:srgbClr val="0077AA"/>
                </a:solidFill>
                <a:latin typeface="Segoe UI" panose="020B0502040204020203" pitchFamily="34" charset="0"/>
                <a:cs typeface="Segoe UI" panose="020B0502040204020203" pitchFamily="34" charset="0"/>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F980B1-F657-4295-BD07-EA5AE25632C3}"/>
              </a:ext>
            </a:extLst>
          </p:cNvPr>
          <p:cNvSpPr/>
          <p:nvPr/>
        </p:nvSpPr>
        <p:spPr>
          <a:xfrm>
            <a:off x="551312" y="827759"/>
            <a:ext cx="554389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57" y="3932990"/>
            <a:ext cx="11783098" cy="2375955"/>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539" y="1745230"/>
            <a:ext cx="10542913" cy="1502584"/>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4F32F01D-EA7A-41BB-86C5-49285C31900B}"/>
              </a:ext>
            </a:extLst>
          </p:cNvPr>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32" name="Picture 31">
            <a:extLst>
              <a:ext uri="{FF2B5EF4-FFF2-40B4-BE49-F238E27FC236}">
                <a16:creationId xmlns:a16="http://schemas.microsoft.com/office/drawing/2014/main" id="{96B12610-39EF-4926-9186-5F9148C46B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188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46452228"/>
              </p:ext>
            </p:extLst>
          </p:nvPr>
        </p:nvGraphicFramePr>
        <p:xfrm>
          <a:off x="335316" y="1643792"/>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1889291340"/>
              </p:ext>
            </p:extLst>
          </p:nvPr>
        </p:nvGraphicFramePr>
        <p:xfrm>
          <a:off x="335316" y="4970168"/>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
        <p:nvSpPr>
          <p:cNvPr id="12" name="TextBox 11">
            <a:extLst>
              <a:ext uri="{FF2B5EF4-FFF2-40B4-BE49-F238E27FC236}">
                <a16:creationId xmlns:a16="http://schemas.microsoft.com/office/drawing/2014/main" id="{F841B54E-F0D2-49EB-BE4C-6F87BCE978FC}"/>
              </a:ext>
            </a:extLst>
          </p:cNvPr>
          <p:cNvSpPr txBox="1"/>
          <p:nvPr/>
        </p:nvSpPr>
        <p:spPr>
          <a:xfrm>
            <a:off x="7443106" y="527651"/>
            <a:ext cx="4340732" cy="1046440"/>
          </a:xfrm>
          <a:prstGeom prst="rect">
            <a:avLst/>
          </a:prstGeom>
          <a:noFill/>
        </p:spPr>
        <p:txBody>
          <a:bodyPr wrap="square">
            <a:spAutoFit/>
          </a:bodyPr>
          <a:lstStyle/>
          <a:p>
            <a:r>
              <a:rPr lang="en-IN" dirty="0">
                <a:latin typeface="Liberation Mono"/>
              </a:rPr>
              <a:t>WHERE state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'NY'</a:t>
            </a:r>
            <a:r>
              <a:rPr lang="en-IN" dirty="0">
                <a:latin typeface="Liberation Mono"/>
              </a:rPr>
              <a:t> </a:t>
            </a:r>
            <a:r>
              <a:rPr lang="en-IN" dirty="0">
                <a:solidFill>
                  <a:srgbClr val="C00000"/>
                </a:solidFill>
                <a:latin typeface="Liberation Mono"/>
                <a:cs typeface="Times New Roman" panose="02020603050405020304" pitchFamily="18" charset="0"/>
              </a:rPr>
              <a:t>OR</a:t>
            </a:r>
            <a:r>
              <a:rPr lang="en-IN" dirty="0">
                <a:latin typeface="Liberation Mono"/>
              </a:rPr>
              <a:t> </a:t>
            </a:r>
            <a:r>
              <a:rPr lang="en-IN" dirty="0">
                <a:solidFill>
                  <a:srgbClr val="669900"/>
                </a:solidFill>
                <a:latin typeface="Liberation Mono"/>
              </a:rPr>
              <a:t>'CA'</a:t>
            </a:r>
            <a:r>
              <a:rPr lang="en-IN" dirty="0">
                <a:latin typeface="Liberation Mono"/>
              </a:rPr>
              <a:t> </a:t>
            </a:r>
            <a:r>
              <a:rPr lang="en-IN" dirty="0">
                <a:solidFill>
                  <a:schemeClr val="tx1">
                    <a:lumMod val="75000"/>
                    <a:lumOff val="25000"/>
                  </a:schemeClr>
                </a:solidFill>
                <a:latin typeface="Liberation Mono"/>
              </a:rPr>
              <a:t>--Illegal</a:t>
            </a:r>
          </a:p>
          <a:p>
            <a:endParaRPr lang="en-IN" sz="400" dirty="0">
              <a:latin typeface="Liberation Mono"/>
            </a:endParaRPr>
          </a:p>
          <a:p>
            <a:r>
              <a:rPr lang="en-IN" dirty="0">
                <a:latin typeface="Liberation Mono"/>
              </a:rPr>
              <a:t>WHERE salary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20000 </a:t>
            </a:r>
            <a:r>
              <a:rPr lang="en-IN" dirty="0">
                <a:solidFill>
                  <a:srgbClr val="C00000"/>
                </a:solidFill>
                <a:latin typeface="Liberation Mono"/>
                <a:cs typeface="Times New Roman" panose="02020603050405020304" pitchFamily="18" charset="0"/>
              </a:rPr>
              <a:t>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30000 </a:t>
            </a:r>
            <a:r>
              <a:rPr lang="en-IN" dirty="0">
                <a:solidFill>
                  <a:schemeClr val="tx1">
                    <a:lumMod val="75000"/>
                    <a:lumOff val="25000"/>
                  </a:schemeClr>
                </a:solidFill>
                <a:latin typeface="Liberation Mono"/>
              </a:rPr>
              <a:t>–Illegal</a:t>
            </a:r>
          </a:p>
          <a:p>
            <a:endParaRPr lang="en-US" sz="400" dirty="0">
              <a:solidFill>
                <a:schemeClr val="tx1">
                  <a:lumMod val="75000"/>
                  <a:lumOff val="25000"/>
                </a:schemeClr>
              </a:solidFill>
              <a:latin typeface="Liberation Mono"/>
            </a:endParaRPr>
          </a:p>
          <a:p>
            <a:r>
              <a:rPr lang="en-US" dirty="0">
                <a:latin typeface="Liberation Mono"/>
              </a:rPr>
              <a:t>WHERE</a:t>
            </a:r>
            <a:r>
              <a:rPr lang="en-US" dirty="0">
                <a:solidFill>
                  <a:schemeClr val="tx1">
                    <a:lumMod val="75000"/>
                    <a:lumOff val="25000"/>
                  </a:schemeClr>
                </a:solidFill>
                <a:latin typeface="Liberation Mono"/>
              </a:rPr>
              <a:t> </a:t>
            </a:r>
            <a:r>
              <a:rPr lang="en-US" dirty="0">
                <a:latin typeface="Liberation Mono"/>
              </a:rPr>
              <a:t>state</a:t>
            </a:r>
            <a:r>
              <a:rPr lang="en-US" dirty="0">
                <a:solidFill>
                  <a:schemeClr val="tx1">
                    <a:lumMod val="75000"/>
                    <a:lumOff val="25000"/>
                  </a:schemeClr>
                </a:solidFill>
                <a:latin typeface="Liberation Mono"/>
              </a:rPr>
              <a:t> </a:t>
            </a:r>
            <a:r>
              <a:rPr lang="en-US" dirty="0">
                <a:solidFill>
                  <a:srgbClr val="C00000"/>
                </a:solidFill>
                <a:latin typeface="Liberation Mono"/>
                <a:cs typeface="Times New Roman" panose="02020603050405020304" pitchFamily="18" charset="0"/>
              </a:rPr>
              <a:t>NOT</a:t>
            </a:r>
            <a:r>
              <a:rPr lang="en-US" dirty="0">
                <a:solidFill>
                  <a:schemeClr val="tx1">
                    <a:lumMod val="75000"/>
                    <a:lumOff val="25000"/>
                  </a:schemeClr>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chemeClr val="tx1">
                    <a:lumMod val="75000"/>
                    <a:lumOff val="25000"/>
                  </a:schemeClr>
                </a:solidFill>
                <a:latin typeface="Liberation Mono"/>
              </a:rPr>
              <a:t> </a:t>
            </a:r>
            <a:r>
              <a:rPr lang="en-US" dirty="0">
                <a:solidFill>
                  <a:srgbClr val="669900"/>
                </a:solidFill>
                <a:latin typeface="Liberation Mono"/>
              </a:rPr>
              <a:t>'CA'</a:t>
            </a:r>
            <a:r>
              <a:rPr lang="en-US" dirty="0">
                <a:solidFill>
                  <a:schemeClr val="tx1">
                    <a:lumMod val="75000"/>
                    <a:lumOff val="25000"/>
                  </a:schemeClr>
                </a:solidFill>
                <a:latin typeface="Liberation Mono"/>
              </a:rPr>
              <a:t>     --Illegal</a:t>
            </a:r>
            <a:endParaRPr lang="en-IN" dirty="0">
              <a:solidFill>
                <a:schemeClr val="tx1">
                  <a:lumMod val="75000"/>
                  <a:lumOff val="25000"/>
                </a:schemeClr>
              </a:solidFill>
              <a:latin typeface="Liberation Mono"/>
            </a:endParaRPr>
          </a:p>
        </p:txBody>
      </p:sp>
    </p:spTree>
    <p:extLst>
      <p:ext uri="{BB962C8B-B14F-4D97-AF65-F5344CB8AC3E}">
        <p14:creationId xmlns:p14="http://schemas.microsoft.com/office/powerpoint/2010/main" val="354921173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669900"/>
                </a:solidFill>
                <a:latin typeface="Liberation Mono"/>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a:t>
            </a:r>
            <a:r>
              <a:rPr lang="en-US" dirty="0">
                <a:solidFill>
                  <a:srgbClr val="DD4A68"/>
                </a:solidFill>
                <a:latin typeface="Liberation Mono"/>
              </a:rPr>
              <a:t>OR</a:t>
            </a:r>
            <a:r>
              <a:rPr lang="en-US" dirty="0">
                <a:latin typeface="Arial" panose="020B0604020202020204" pitchFamily="34" charset="0"/>
              </a:rPr>
              <a:t>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DD4A68"/>
                </a:solidFill>
                <a:latin typeface="Liberation Mono"/>
              </a:rPr>
              <a:t>OR</a:t>
            </a:r>
            <a:r>
              <a:rPr lang="en-US" dirty="0">
                <a:latin typeface="Liberation Mono"/>
                <a:ea typeface="Times New Roman" panose="02020603050405020304" pitchFamily="18" charset="0"/>
              </a:rPr>
              <a:t> job = </a:t>
            </a:r>
            <a:r>
              <a:rPr lang="en-US" dirty="0">
                <a:solidFill>
                  <a:srgbClr val="669900"/>
                </a:solidFill>
                <a:latin typeface="Liberation Mono"/>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DD4A68"/>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a:t>
            </a:r>
            <a:r>
              <a:rPr lang="en-IN" dirty="0">
                <a:solidFill>
                  <a:schemeClr val="accent6">
                    <a:lumMod val="75000"/>
                  </a:schemeClr>
                </a:solidFill>
                <a:latin typeface="Liberation Mono"/>
              </a:rPr>
              <a:t>TRUE</a:t>
            </a:r>
            <a:r>
              <a:rPr lang="en-US" dirty="0">
                <a:latin typeface="Liberation Mono"/>
                <a:ea typeface="Times New Roman" panose="02020603050405020304" pitchFamily="18" charset="0"/>
              </a:rPr>
              <a:t>;</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chemeClr val="accent6">
                    <a:lumMod val="50000"/>
                  </a:schemeClr>
                </a:solidFill>
                <a:latin typeface="Liberation Mono"/>
                <a:cs typeface="Times New Roman" panose="02020603050405020304" pitchFamily="18" charset="0"/>
              </a:rPr>
              <a:t>BETWEEN</a:t>
            </a:r>
            <a:r>
              <a:rPr lang="en-US" dirty="0">
                <a:latin typeface="Liberation Mono"/>
                <a:ea typeface="Times New Roman" panose="02020603050405020304" pitchFamily="18" charset="0"/>
              </a:rPr>
              <a:t> 1000 </a:t>
            </a:r>
            <a:r>
              <a:rPr lang="en-US" dirty="0">
                <a:solidFill>
                  <a:schemeClr val="accent6">
                    <a:lumMod val="50000"/>
                  </a:schemeClr>
                </a:solidFill>
                <a:latin typeface="Liberation Mono"/>
                <a:cs typeface="Times New Roman" panose="02020603050405020304" pitchFamily="18" charset="0"/>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chemeClr val="accent6">
                    <a:lumMod val="50000"/>
                  </a:schemeClr>
                </a:solidFill>
                <a:latin typeface="Liberation Mono"/>
                <a:cs typeface="Times New Roman" panose="02020603050405020304" pitchFamily="18" charset="0"/>
              </a:rPr>
              <a:t>IN</a:t>
            </a:r>
            <a:r>
              <a:rPr lang="en-US" dirty="0">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combining and &amp; or - where</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542" y="1989027"/>
            <a:ext cx="10641566" cy="1692771"/>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21" indent="-285721">
              <a:buFont typeface="Arial" panose="020B0604020202020204" pitchFamily="34" charset="0"/>
              <a:buChar char="•"/>
            </a:pPr>
            <a:endParaRPr lang="en-US" sz="800" dirty="0">
              <a:latin typeface="Liberation Mono"/>
              <a:cs typeface="Arial" panose="020B0604020202020204"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21" indent="-285721">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21" indent="-285721">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latin typeface="Liberation Mono"/>
              </a:rPr>
              <a:t>0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latin typeface="Liberation Mono"/>
              </a:rPr>
              <a:t>0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543" y="755590"/>
            <a:ext cx="11059327" cy="98475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b="1" dirty="0">
                <a:solidFill>
                  <a:schemeClr val="tx1">
                    <a:lumMod val="85000"/>
                    <a:lumOff val="15000"/>
                  </a:schemeClr>
                </a:solidFill>
                <a:latin typeface="Arial" panose="020B0604020202020204" pitchFamily="34" charset="0"/>
                <a:cs typeface="Arial" panose="020B0604020202020204" pitchFamily="34" charset="0"/>
              </a:rPr>
              <a:t>AND</a:t>
            </a:r>
            <a:r>
              <a:rPr lang="en-US"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E577632-798B-48FF-AF73-63871E21F9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1462F2-0670-4EC6-AD0C-922B37BD12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4579355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E309502D-831F-49A9-83BB-9C5E2B6756DA}"/>
              </a:ext>
            </a:extLst>
          </p:cNvPr>
          <p:cNvSpPr/>
          <p:nvPr/>
        </p:nvSpPr>
        <p:spPr>
          <a:xfrm>
            <a:off x="406574" y="5453789"/>
            <a:ext cx="1137726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6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 will return Empty set</a:t>
            </a:r>
          </a:p>
        </p:txBody>
      </p:sp>
    </p:spTree>
    <p:extLst>
      <p:ext uri="{BB962C8B-B14F-4D97-AF65-F5344CB8AC3E}">
        <p14:creationId xmlns:p14="http://schemas.microsoft.com/office/powerpoint/2010/main" val="382055556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6">
                    <a:lumMod val="50000"/>
                  </a:schemeClr>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6">
                    <a:lumMod val="50000"/>
                  </a:schemeClr>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181426" y="5248494"/>
            <a:ext cx="2665803"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6" name="Group 45">
            <a:extLst>
              <a:ext uri="{FF2B5EF4-FFF2-40B4-BE49-F238E27FC236}">
                <a16:creationId xmlns:a16="http://schemas.microsoft.com/office/drawing/2014/main" id="{DFE002CF-F26B-449B-B87B-968BBDAFB5D9}"/>
              </a:ext>
            </a:extLst>
          </p:cNvPr>
          <p:cNvGrpSpPr/>
          <p:nvPr/>
        </p:nvGrpSpPr>
        <p:grpSpPr>
          <a:xfrm>
            <a:off x="781056" y="774092"/>
            <a:ext cx="10548697" cy="1502780"/>
            <a:chOff x="781056" y="404664"/>
            <a:chExt cx="10548697" cy="1502780"/>
          </a:xfrm>
        </p:grpSpPr>
        <p:grpSp>
          <p:nvGrpSpPr>
            <p:cNvPr id="47" name="Group 46">
              <a:extLst>
                <a:ext uri="{FF2B5EF4-FFF2-40B4-BE49-F238E27FC236}">
                  <a16:creationId xmlns:a16="http://schemas.microsoft.com/office/drawing/2014/main" id="{EDE4EE54-E4BB-4FB7-9D88-272274021F91}"/>
                </a:ext>
              </a:extLst>
            </p:cNvPr>
            <p:cNvGrpSpPr/>
            <p:nvPr/>
          </p:nvGrpSpPr>
          <p:grpSpPr>
            <a:xfrm>
              <a:off x="781056" y="404664"/>
              <a:ext cx="10548697" cy="1502780"/>
              <a:chOff x="781056" y="404664"/>
              <a:chExt cx="10548697" cy="1502780"/>
            </a:xfrm>
          </p:grpSpPr>
          <p:grpSp>
            <p:nvGrpSpPr>
              <p:cNvPr id="49" name="Group 48">
                <a:extLst>
                  <a:ext uri="{FF2B5EF4-FFF2-40B4-BE49-F238E27FC236}">
                    <a16:creationId xmlns:a16="http://schemas.microsoft.com/office/drawing/2014/main" id="{A9034430-C18C-486F-B972-1DD56F15945B}"/>
                  </a:ext>
                </a:extLst>
              </p:cNvPr>
              <p:cNvGrpSpPr/>
              <p:nvPr/>
            </p:nvGrpSpPr>
            <p:grpSpPr>
              <a:xfrm>
                <a:off x="790238" y="404664"/>
                <a:ext cx="10539515" cy="1502780"/>
                <a:chOff x="695400" y="1745011"/>
                <a:chExt cx="10539515" cy="1502780"/>
              </a:xfrm>
            </p:grpSpPr>
            <p:grpSp>
              <p:nvGrpSpPr>
                <p:cNvPr id="51" name="Group 50">
                  <a:extLst>
                    <a:ext uri="{FF2B5EF4-FFF2-40B4-BE49-F238E27FC236}">
                      <a16:creationId xmlns:a16="http://schemas.microsoft.com/office/drawing/2014/main" id="{3B9A9B06-8E00-4404-9F16-BF62BD1D4B83}"/>
                    </a:ext>
                  </a:extLst>
                </p:cNvPr>
                <p:cNvGrpSpPr/>
                <p:nvPr/>
              </p:nvGrpSpPr>
              <p:grpSpPr>
                <a:xfrm>
                  <a:off x="695400" y="1835990"/>
                  <a:ext cx="8952150" cy="1304978"/>
                  <a:chOff x="267703" y="1600839"/>
                  <a:chExt cx="8952150" cy="1304978"/>
                </a:xfrm>
              </p:grpSpPr>
              <p:grpSp>
                <p:nvGrpSpPr>
                  <p:cNvPr id="54" name="Group 53">
                    <a:extLst>
                      <a:ext uri="{FF2B5EF4-FFF2-40B4-BE49-F238E27FC236}">
                        <a16:creationId xmlns:a16="http://schemas.microsoft.com/office/drawing/2014/main" id="{ADB71AF2-C04D-451B-86E2-8D1B6B7D32E8}"/>
                      </a:ext>
                    </a:extLst>
                  </p:cNvPr>
                  <p:cNvGrpSpPr/>
                  <p:nvPr/>
                </p:nvGrpSpPr>
                <p:grpSpPr>
                  <a:xfrm>
                    <a:off x="1651832" y="1600839"/>
                    <a:ext cx="7568021" cy="1296144"/>
                    <a:chOff x="31591" y="1556792"/>
                    <a:chExt cx="7568021" cy="1296144"/>
                  </a:xfrm>
                </p:grpSpPr>
                <p:grpSp>
                  <p:nvGrpSpPr>
                    <p:cNvPr id="59" name="Group 58">
                      <a:extLst>
                        <a:ext uri="{FF2B5EF4-FFF2-40B4-BE49-F238E27FC236}">
                          <a16:creationId xmlns:a16="http://schemas.microsoft.com/office/drawing/2014/main" id="{7222185F-ABBC-4CA3-9EE7-CFBBD3F7BBAC}"/>
                        </a:ext>
                      </a:extLst>
                    </p:cNvPr>
                    <p:cNvGrpSpPr/>
                    <p:nvPr/>
                  </p:nvGrpSpPr>
                  <p:grpSpPr>
                    <a:xfrm>
                      <a:off x="665207" y="1556792"/>
                      <a:ext cx="2741074" cy="1296144"/>
                      <a:chOff x="665207" y="1556792"/>
                      <a:chExt cx="2741074" cy="1296144"/>
                    </a:xfrm>
                  </p:grpSpPr>
                  <p:sp>
                    <p:nvSpPr>
                      <p:cNvPr id="63" name="Rectangle 62">
                        <a:extLst>
                          <a:ext uri="{FF2B5EF4-FFF2-40B4-BE49-F238E27FC236}">
                            <a16:creationId xmlns:a16="http://schemas.microsoft.com/office/drawing/2014/main" id="{47784338-FD11-4EEB-B563-BC38198049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AADE2AC8-9EC4-456B-A1B9-BECC31A40047}"/>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65" name="TextBox 64">
                        <a:extLst>
                          <a:ext uri="{FF2B5EF4-FFF2-40B4-BE49-F238E27FC236}">
                            <a16:creationId xmlns:a16="http://schemas.microsoft.com/office/drawing/2014/main" id="{9EC9B993-12CF-4AF2-B930-497C94BC78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60" name="Arrow: Right 59">
                      <a:extLst>
                        <a:ext uri="{FF2B5EF4-FFF2-40B4-BE49-F238E27FC236}">
                          <a16:creationId xmlns:a16="http://schemas.microsoft.com/office/drawing/2014/main" id="{CAD11ECC-8A68-433E-A700-EA8C9CEDBB43}"/>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340C482E-88B2-47CE-B0C0-12DADAB89BB8}"/>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C3CABAD6-7BE3-43FA-89A6-5F3AD6876802}"/>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5" name="Flowchart: Magnetic Disk 54">
                    <a:extLst>
                      <a:ext uri="{FF2B5EF4-FFF2-40B4-BE49-F238E27FC236}">
                        <a16:creationId xmlns:a16="http://schemas.microsoft.com/office/drawing/2014/main" id="{3EE71CB1-B2DC-4BE6-BAEB-4FF09B4E756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FF1C3DB3-76D1-4050-AEEB-FAC198306A53}"/>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9B60A21B-6C3C-4D35-829F-90C0F6737469}"/>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8" name="TextBox 57">
                    <a:extLst>
                      <a:ext uri="{FF2B5EF4-FFF2-40B4-BE49-F238E27FC236}">
                        <a16:creationId xmlns:a16="http://schemas.microsoft.com/office/drawing/2014/main" id="{97F2D177-77D7-4DED-8A26-5B844FA1B3D7}"/>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52" name="Oval 51">
                  <a:extLst>
                    <a:ext uri="{FF2B5EF4-FFF2-40B4-BE49-F238E27FC236}">
                      <a16:creationId xmlns:a16="http://schemas.microsoft.com/office/drawing/2014/main" id="{D73B6B49-926F-4ABA-A5E4-7272DBA565F0}"/>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54364DEB-EFEC-4230-902D-89F59CE5584E}"/>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333C098B-EECB-408C-9CEE-54AF95C013A3}"/>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8" name="TextBox 47">
              <a:extLst>
                <a:ext uri="{FF2B5EF4-FFF2-40B4-BE49-F238E27FC236}">
                  <a16:creationId xmlns:a16="http://schemas.microsoft.com/office/drawing/2014/main" id="{7C3DD106-8666-41C8-8DAF-AB77D718A0E1}"/>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grpSp>
    </p:spTree>
    <p:extLst>
      <p:ext uri="{BB962C8B-B14F-4D97-AF65-F5344CB8AC3E}">
        <p14:creationId xmlns:p14="http://schemas.microsoft.com/office/powerpoint/2010/main" val="38290251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IN ( v1, v2, v3, ...)</a:t>
            </a:r>
          </a:p>
          <a:p>
            <a:r>
              <a:rPr lang="en-US" dirty="0">
                <a:solidFill>
                  <a:srgbClr val="0077AA"/>
                </a:solidFill>
                <a:latin typeface="Segoe UI" panose="020B0502040204020203" pitchFamily="34" charset="0"/>
                <a:cs typeface="Segoe UI" panose="020B0502040204020203"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6">
                    <a:lumMod val="50000"/>
                  </a:schemeClr>
                </a:solidFill>
                <a:latin typeface="Liberation Mono"/>
                <a:cs typeface="Times New Roman" panose="02020603050405020304" pitchFamily="18"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DE26ED-53CC-4A51-ABCD-6BABAB3918C7}"/>
              </a:ext>
            </a:extLst>
          </p:cNvPr>
          <p:cNvSpPr/>
          <p:nvPr/>
        </p:nvSpPr>
        <p:spPr>
          <a:xfrm>
            <a:off x="1676797" y="1528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NOT 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32672"/>
            <a:ext cx="11303784" cy="586699"/>
          </a:xfrm>
          <a:prstGeom prst="rect">
            <a:avLst/>
          </a:prstGeom>
          <a:noFill/>
        </p:spPr>
        <p:txBody>
          <a:bodyPr wrap="square">
            <a:spAutoFit/>
          </a:bodyPr>
          <a:lstStyle/>
          <a:p>
            <a:pPr>
              <a:lnSpc>
                <a:spcPct val="150000"/>
              </a:lnSpc>
            </a:pPr>
            <a:r>
              <a:rPr lang="en-IN" sz="2400" dirty="0">
                <a:solidFill>
                  <a:srgbClr val="FF0000"/>
                </a:solidFill>
                <a:latin typeface="Arial" panose="020B0604020202020204" pitchFamily="34" charset="0"/>
                <a:cs typeface="Arial" panose="020B0604020202020204" pitchFamily="34" charset="0"/>
              </a:rPr>
              <a:t>Problem with </a:t>
            </a:r>
            <a:r>
              <a:rPr lang="en-IN" sz="2400" dirty="0">
                <a:solidFill>
                  <a:srgbClr val="0077AA"/>
                </a:solidFill>
                <a:latin typeface="Arial" panose="020B0604020202020204" pitchFamily="34" charset="0"/>
                <a:cs typeface="Arial" panose="020B0604020202020204" pitchFamily="34" charset="0"/>
              </a:rPr>
              <a:t>NOT IN</a:t>
            </a:r>
            <a:r>
              <a:rPr lang="en-IN" sz="2400" dirty="0">
                <a:latin typeface="Arial" panose="020B060402020202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59" y="3429000"/>
            <a:ext cx="11879772" cy="104630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6">
                    <a:lumMod val="50000"/>
                  </a:schemeClr>
                </a:solidFill>
              </a:rPr>
              <a:t>NOT IN</a:t>
            </a:r>
            <a:r>
              <a:rPr lang="en-US" dirty="0">
                <a:solidFill>
                  <a:schemeClr val="bg1">
                    <a:lumMod val="65000"/>
                  </a:schemeClr>
                </a:solidFill>
              </a:rPr>
              <a:t>(</a:t>
            </a:r>
            <a:r>
              <a:rPr lang="en-US" dirty="0">
                <a:solidFill>
                  <a:schemeClr val="tx1"/>
                </a:solidFill>
              </a:rPr>
              <a:t>1, 2,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6">
                    <a:lumMod val="50000"/>
                  </a:schemeClr>
                </a:solidFill>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nvGraphicFramePr>
        <p:xfrm>
          <a:off x="302458" y="874732"/>
          <a:ext cx="2912802" cy="2224752"/>
        </p:xfrm>
        <a:graphic>
          <a:graphicData uri="http://schemas.openxmlformats.org/drawingml/2006/table">
            <a:tbl>
              <a:tblPr firstRow="1" bandRow="1">
                <a:tableStyleId>{5940675A-B579-460E-94D1-54222C63F5DA}</a:tableStyleId>
              </a:tblPr>
              <a:tblGrid>
                <a:gridCol w="1456401">
                  <a:extLst>
                    <a:ext uri="{9D8B030D-6E8A-4147-A177-3AD203B41FA5}">
                      <a16:colId xmlns:a16="http://schemas.microsoft.com/office/drawing/2014/main" val="1275589697"/>
                    </a:ext>
                  </a:extLst>
                </a:gridCol>
                <a:gridCol w="1456401">
                  <a:extLst>
                    <a:ext uri="{9D8B030D-6E8A-4147-A177-3AD203B41FA5}">
                      <a16:colId xmlns:a16="http://schemas.microsoft.com/office/drawing/2014/main" val="3619041846"/>
                    </a:ext>
                  </a:extLst>
                </a:gridCol>
              </a:tblGrid>
              <a:tr h="370792">
                <a:tc>
                  <a:txBody>
                    <a:bodyPr/>
                    <a:lstStyle/>
                    <a:p>
                      <a:pPr algn="ctr"/>
                      <a:r>
                        <a:rPr lang="en-US" sz="1800" b="1" dirty="0"/>
                        <a:t>c1</a:t>
                      </a:r>
                      <a:endParaRPr lang="en-IN" sz="1800" b="1" dirty="0"/>
                    </a:p>
                  </a:txBody>
                  <a:tcPr marL="91428" marR="91428" marT="45714" marB="45714"/>
                </a:tc>
                <a:tc>
                  <a:txBody>
                    <a:bodyPr/>
                    <a:lstStyle/>
                    <a:p>
                      <a:pPr algn="ctr"/>
                      <a:r>
                        <a:rPr lang="en-US" sz="1800" b="1" dirty="0"/>
                        <a:t>c2</a:t>
                      </a:r>
                      <a:endParaRPr lang="en-IN" sz="1800" b="1" dirty="0"/>
                    </a:p>
                  </a:txBody>
                  <a:tcPr marL="91428" marR="91428" marT="45714" marB="45714"/>
                </a:tc>
                <a:extLst>
                  <a:ext uri="{0D108BD9-81ED-4DB2-BD59-A6C34878D82A}">
                    <a16:rowId xmlns:a16="http://schemas.microsoft.com/office/drawing/2014/main" val="94249462"/>
                  </a:ext>
                </a:extLst>
              </a:tr>
              <a:tr h="370792">
                <a:tc>
                  <a:txBody>
                    <a:bodyPr/>
                    <a:lstStyle/>
                    <a:p>
                      <a:pPr algn="ctr"/>
                      <a:r>
                        <a:rPr lang="en-US" sz="1800" dirty="0"/>
                        <a:t>1</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223410733"/>
                  </a:ext>
                </a:extLst>
              </a:tr>
              <a:tr h="370792">
                <a:tc>
                  <a:txBody>
                    <a:bodyPr/>
                    <a:lstStyle/>
                    <a:p>
                      <a:pPr algn="ctr"/>
                      <a:r>
                        <a:rPr lang="en-US" sz="1800" dirty="0"/>
                        <a:t>2</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2985258648"/>
                  </a:ext>
                </a:extLst>
              </a:tr>
              <a:tr h="370792">
                <a:tc>
                  <a:txBody>
                    <a:bodyPr/>
                    <a:lstStyle/>
                    <a:p>
                      <a:pPr algn="ctr"/>
                      <a:r>
                        <a:rPr lang="en-US" sz="1800" dirty="0"/>
                        <a:t>3</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3785684035"/>
                  </a:ext>
                </a:extLst>
              </a:tr>
              <a:tr h="370792">
                <a:tc>
                  <a:txBody>
                    <a:bodyPr/>
                    <a:lstStyle/>
                    <a:p>
                      <a:pPr algn="ctr"/>
                      <a:r>
                        <a:rPr lang="en-US" sz="1800" dirty="0"/>
                        <a:t>4</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3009458250"/>
                  </a:ext>
                </a:extLst>
              </a:tr>
              <a:tr h="370792">
                <a:tc>
                  <a:txBody>
                    <a:bodyPr/>
                    <a:lstStyle/>
                    <a:p>
                      <a:pPr algn="ctr"/>
                      <a:r>
                        <a:rPr lang="en-US" sz="1800" dirty="0"/>
                        <a:t>5</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nvGraphicFramePr>
        <p:xfrm>
          <a:off x="4134988" y="874732"/>
          <a:ext cx="2912802" cy="1483168"/>
        </p:xfrm>
        <a:graphic>
          <a:graphicData uri="http://schemas.openxmlformats.org/drawingml/2006/table">
            <a:tbl>
              <a:tblPr firstRow="1" bandRow="1">
                <a:tableStyleId>{5940675A-B579-460E-94D1-54222C63F5DA}</a:tableStyleId>
              </a:tblPr>
              <a:tblGrid>
                <a:gridCol w="1456401">
                  <a:extLst>
                    <a:ext uri="{9D8B030D-6E8A-4147-A177-3AD203B41FA5}">
                      <a16:colId xmlns:a16="http://schemas.microsoft.com/office/drawing/2014/main" val="1275589697"/>
                    </a:ext>
                  </a:extLst>
                </a:gridCol>
                <a:gridCol w="1456401">
                  <a:extLst>
                    <a:ext uri="{9D8B030D-6E8A-4147-A177-3AD203B41FA5}">
                      <a16:colId xmlns:a16="http://schemas.microsoft.com/office/drawing/2014/main" val="3619041846"/>
                    </a:ext>
                  </a:extLst>
                </a:gridCol>
              </a:tblGrid>
              <a:tr h="370792">
                <a:tc>
                  <a:txBody>
                    <a:bodyPr/>
                    <a:lstStyle/>
                    <a:p>
                      <a:pPr algn="ctr"/>
                      <a:r>
                        <a:rPr lang="en-US" sz="1800" b="1" dirty="0"/>
                        <a:t>c1</a:t>
                      </a:r>
                      <a:endParaRPr lang="en-IN" sz="1800" b="1" dirty="0"/>
                    </a:p>
                  </a:txBody>
                  <a:tcPr marL="91428" marR="91428" marT="45714" marB="45714"/>
                </a:tc>
                <a:tc>
                  <a:txBody>
                    <a:bodyPr/>
                    <a:lstStyle/>
                    <a:p>
                      <a:pPr algn="ctr"/>
                      <a:r>
                        <a:rPr lang="en-US" sz="1800" b="1" dirty="0"/>
                        <a:t>c2</a:t>
                      </a:r>
                      <a:endParaRPr lang="en-IN" sz="1800" b="1" dirty="0"/>
                    </a:p>
                  </a:txBody>
                  <a:tcPr marL="91428" marR="91428" marT="45714" marB="45714"/>
                </a:tc>
                <a:extLst>
                  <a:ext uri="{0D108BD9-81ED-4DB2-BD59-A6C34878D82A}">
                    <a16:rowId xmlns:a16="http://schemas.microsoft.com/office/drawing/2014/main" val="94249462"/>
                  </a:ext>
                </a:extLst>
              </a:tr>
              <a:tr h="370792">
                <a:tc>
                  <a:txBody>
                    <a:bodyPr/>
                    <a:lstStyle/>
                    <a:p>
                      <a:pPr algn="ctr"/>
                      <a:r>
                        <a:rPr lang="en-US" sz="1800" dirty="0"/>
                        <a:t>1</a:t>
                      </a:r>
                      <a:endParaRPr lang="en-IN" sz="1800" dirty="0"/>
                    </a:p>
                  </a:txBody>
                  <a:tcPr marL="91428" marR="91428" marT="45714" marB="45714"/>
                </a:tc>
                <a:tc>
                  <a:txBody>
                    <a:bodyPr/>
                    <a:lstStyle/>
                    <a:p>
                      <a:pPr algn="ctr"/>
                      <a:r>
                        <a:rPr lang="en-US" sz="1800" dirty="0"/>
                        <a:t>7</a:t>
                      </a:r>
                      <a:endParaRPr lang="en-IN" sz="1800" dirty="0"/>
                    </a:p>
                  </a:txBody>
                  <a:tcPr marL="91428" marR="91428" marT="45714" marB="45714"/>
                </a:tc>
                <a:extLst>
                  <a:ext uri="{0D108BD9-81ED-4DB2-BD59-A6C34878D82A}">
                    <a16:rowId xmlns:a16="http://schemas.microsoft.com/office/drawing/2014/main" val="223410733"/>
                  </a:ext>
                </a:extLst>
              </a:tr>
              <a:tr h="370792">
                <a:tc>
                  <a:txBody>
                    <a:bodyPr/>
                    <a:lstStyle/>
                    <a:p>
                      <a:pPr algn="ctr"/>
                      <a:r>
                        <a:rPr lang="en-US" sz="1800" dirty="0"/>
                        <a:t>NULL</a:t>
                      </a:r>
                      <a:endParaRPr lang="en-IN" sz="1800" dirty="0"/>
                    </a:p>
                  </a:txBody>
                  <a:tcPr marL="91428" marR="91428" marT="45714" marB="45714"/>
                </a:tc>
                <a:tc>
                  <a:txBody>
                    <a:bodyPr/>
                    <a:lstStyle/>
                    <a:p>
                      <a:pPr algn="ctr"/>
                      <a:r>
                        <a:rPr lang="en-US" sz="1800" dirty="0"/>
                        <a:t>7</a:t>
                      </a:r>
                      <a:endParaRPr lang="en-IN" sz="1800" dirty="0"/>
                    </a:p>
                  </a:txBody>
                  <a:tcPr marL="91428" marR="91428" marT="45714" marB="45714"/>
                </a:tc>
                <a:extLst>
                  <a:ext uri="{0D108BD9-81ED-4DB2-BD59-A6C34878D82A}">
                    <a16:rowId xmlns:a16="http://schemas.microsoft.com/office/drawing/2014/main" val="2985258648"/>
                  </a:ext>
                </a:extLst>
              </a:tr>
              <a:tr h="370792">
                <a:tc>
                  <a:txBody>
                    <a:bodyPr/>
                    <a:lstStyle/>
                    <a:p>
                      <a:pPr algn="ctr"/>
                      <a:r>
                        <a:rPr lang="en-US" sz="1800" dirty="0"/>
                        <a:t>3</a:t>
                      </a:r>
                      <a:endParaRPr lang="en-IN" sz="1800" dirty="0"/>
                    </a:p>
                  </a:txBody>
                  <a:tcPr marL="91428" marR="91428" marT="45714" marB="45714"/>
                </a:tc>
                <a:tc>
                  <a:txBody>
                    <a:bodyPr/>
                    <a:lstStyle/>
                    <a:p>
                      <a:pPr algn="ctr"/>
                      <a:r>
                        <a:rPr lang="en-US" sz="1800" dirty="0"/>
                        <a:t>7</a:t>
                      </a:r>
                      <a:endParaRPr lang="en-IN" sz="1800" dirty="0"/>
                    </a:p>
                  </a:txBody>
                  <a:tcPr marL="91428" marR="91428" marT="45714" marB="45714"/>
                </a:tc>
                <a:extLst>
                  <a:ext uri="{0D108BD9-81ED-4DB2-BD59-A6C34878D82A}">
                    <a16:rowId xmlns:a16="http://schemas.microsoft.com/office/drawing/2014/main" val="3785684035"/>
                  </a:ext>
                </a:extLst>
              </a:tr>
            </a:tbl>
          </a:graphicData>
        </a:graphic>
      </p:graphicFrame>
      <p:sp>
        <p:nvSpPr>
          <p:cNvPr id="7" name="TextBox 6">
            <a:extLst>
              <a:ext uri="{FF2B5EF4-FFF2-40B4-BE49-F238E27FC236}">
                <a16:creationId xmlns:a16="http://schemas.microsoft.com/office/drawing/2014/main" id="{A8D88424-DF83-4C9F-AE8A-B9DD979331EF}"/>
              </a:ext>
            </a:extLst>
          </p:cNvPr>
          <p:cNvSpPr txBox="1"/>
          <p:nvPr/>
        </p:nvSpPr>
        <p:spPr>
          <a:xfrm>
            <a:off x="374665" y="5085184"/>
            <a:ext cx="8492302" cy="646331"/>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p>
          <a:p>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DD4A68"/>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DD4A68"/>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Tree>
    <p:extLst>
      <p:ext uri="{BB962C8B-B14F-4D97-AF65-F5344CB8AC3E}">
        <p14:creationId xmlns:p14="http://schemas.microsoft.com/office/powerpoint/2010/main" val="165200715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6">
                    <a:lumMod val="50000"/>
                  </a:schemeClr>
                </a:solidFill>
              </a:rPr>
              <a:t>IN</a:t>
            </a:r>
            <a:r>
              <a:rPr lang="en-IN" dirty="0">
                <a:solidFill>
                  <a:schemeClr val="accent5">
                    <a:lumMod val="75000"/>
                  </a:schemeClr>
                </a:solidFill>
                <a:cs typeface="Arial" panose="020B0604020202020204" pitchFamily="34" charset="0"/>
              </a:rPr>
              <a:t>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10</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6">
                    <a:lumMod val="50000"/>
                  </a:schemeClr>
                </a:solidFill>
              </a:rPr>
              <a:t>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7C7714B1-8ED5-4D3F-A3B4-B055C1CB4066}"/>
              </a:ext>
            </a:extLst>
          </p:cNvPr>
          <p:cNvGrpSpPr/>
          <p:nvPr/>
        </p:nvGrpSpPr>
        <p:grpSpPr>
          <a:xfrm>
            <a:off x="844498" y="774092"/>
            <a:ext cx="10539515" cy="1502780"/>
            <a:chOff x="844498" y="423911"/>
            <a:chExt cx="10539515" cy="1502780"/>
          </a:xfrm>
        </p:grpSpPr>
        <p:grpSp>
          <p:nvGrpSpPr>
            <p:cNvPr id="9" name="Group 8">
              <a:extLst>
                <a:ext uri="{FF2B5EF4-FFF2-40B4-BE49-F238E27FC236}">
                  <a16:creationId xmlns:a16="http://schemas.microsoft.com/office/drawing/2014/main" id="{57F11D01-6404-4F2B-8E90-61FB2B09F831}"/>
                </a:ext>
              </a:extLst>
            </p:cNvPr>
            <p:cNvGrpSpPr/>
            <p:nvPr/>
          </p:nvGrpSpPr>
          <p:grpSpPr>
            <a:xfrm>
              <a:off x="844498" y="423911"/>
              <a:ext cx="10539515" cy="1502780"/>
              <a:chOff x="695400" y="1745011"/>
              <a:chExt cx="10539515" cy="1502780"/>
            </a:xfrm>
          </p:grpSpPr>
          <p:grpSp>
            <p:nvGrpSpPr>
              <p:cNvPr id="12" name="Group 11">
                <a:extLst>
                  <a:ext uri="{FF2B5EF4-FFF2-40B4-BE49-F238E27FC236}">
                    <a16:creationId xmlns:a16="http://schemas.microsoft.com/office/drawing/2014/main" id="{B187BFB5-6563-4DAF-AC80-BC2D3B6CBD2F}"/>
                  </a:ext>
                </a:extLst>
              </p:cNvPr>
              <p:cNvGrpSpPr/>
              <p:nvPr/>
            </p:nvGrpSpPr>
            <p:grpSpPr>
              <a:xfrm>
                <a:off x="695400" y="1835990"/>
                <a:ext cx="8952150" cy="1329934"/>
                <a:chOff x="267703" y="1600839"/>
                <a:chExt cx="8952150" cy="1329934"/>
              </a:xfrm>
            </p:grpSpPr>
            <p:grpSp>
              <p:nvGrpSpPr>
                <p:cNvPr id="15" name="Group 14">
                  <a:extLst>
                    <a:ext uri="{FF2B5EF4-FFF2-40B4-BE49-F238E27FC236}">
                      <a16:creationId xmlns:a16="http://schemas.microsoft.com/office/drawing/2014/main" id="{B231AEF1-E1A2-450C-B27F-4FCD1A9F7887}"/>
                    </a:ext>
                  </a:extLst>
                </p:cNvPr>
                <p:cNvGrpSpPr/>
                <p:nvPr/>
              </p:nvGrpSpPr>
              <p:grpSpPr>
                <a:xfrm>
                  <a:off x="1651832" y="1600839"/>
                  <a:ext cx="7568021" cy="1329934"/>
                  <a:chOff x="31591" y="1556792"/>
                  <a:chExt cx="7568021" cy="1329934"/>
                </a:xfrm>
              </p:grpSpPr>
              <p:grpSp>
                <p:nvGrpSpPr>
                  <p:cNvPr id="20" name="Group 19">
                    <a:extLst>
                      <a:ext uri="{FF2B5EF4-FFF2-40B4-BE49-F238E27FC236}">
                        <a16:creationId xmlns:a16="http://schemas.microsoft.com/office/drawing/2014/main" id="{5D393F0B-DD6D-40E9-9BA2-033FF013A42F}"/>
                      </a:ext>
                    </a:extLst>
                  </p:cNvPr>
                  <p:cNvGrpSpPr/>
                  <p:nvPr/>
                </p:nvGrpSpPr>
                <p:grpSpPr>
                  <a:xfrm>
                    <a:off x="669977" y="1556792"/>
                    <a:ext cx="2736304" cy="1329934"/>
                    <a:chOff x="669977" y="1556792"/>
                    <a:chExt cx="2736304" cy="1329934"/>
                  </a:xfrm>
                </p:grpSpPr>
                <p:sp>
                  <p:nvSpPr>
                    <p:cNvPr id="24" name="Rectangle 23">
                      <a:extLst>
                        <a:ext uri="{FF2B5EF4-FFF2-40B4-BE49-F238E27FC236}">
                          <a16:creationId xmlns:a16="http://schemas.microsoft.com/office/drawing/2014/main" id="{1F2AF508-14CB-4B45-B22B-3CA2B06A9D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DEC39D7D-AE0D-4C18-B120-1AE2C10E022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A721B31D-ECF5-4A23-B6A1-1CACFBAB94BF}"/>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21" name="Arrow: Right 20">
                    <a:extLst>
                      <a:ext uri="{FF2B5EF4-FFF2-40B4-BE49-F238E27FC236}">
                        <a16:creationId xmlns:a16="http://schemas.microsoft.com/office/drawing/2014/main" id="{F1E5A6D8-0CF1-42C9-A31B-0DB7CE59AC16}"/>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EC1F06E0-EA46-4055-BF92-335B2CE86157}"/>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A80E6031-9335-46B3-A629-41D408FC2FE9}"/>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A115D90-4713-48FA-9254-53F2D108C68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F5308DBA-7C4A-41E0-9768-7E0CF7F4E281}"/>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5917FA6-FF34-4D5E-AFDB-1878C9F2FF2D}"/>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CF07A0AB-5A41-4761-A29E-3B8ED05309C1}"/>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9817C88D-6314-4042-B00E-006D44D2B9E6}"/>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A89768D-D75A-4AAD-BE8A-F7E84F94CFE2}"/>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172F7984-5FAA-4235-9551-EFFFABB95DB0}"/>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7EA908C7-8601-459A-9BED-4A60D28474FD}"/>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6">
                      <a:lumMod val="50000"/>
                    </a:schemeClr>
                  </a:solidFill>
                  <a:latin typeface="Liberation Mono"/>
                  <a:cs typeface="Times New Roman" panose="02020603050405020304" pitchFamily="18" charset="0"/>
                </a:rPr>
                <a:t>BETWEEN</a:t>
              </a:r>
              <a:r>
                <a:rPr lang="en-IN" dirty="0">
                  <a:latin typeface="Liberation Mono"/>
                  <a:cs typeface="Arial" panose="020B0604020202020204" pitchFamily="34" charset="0"/>
                </a:rPr>
                <a:t> 1000 </a:t>
              </a:r>
              <a:r>
                <a:rPr lang="en-IN" dirty="0">
                  <a:solidFill>
                    <a:schemeClr val="accent6">
                      <a:lumMod val="50000"/>
                    </a:schemeClr>
                  </a:solidFill>
                  <a:latin typeface="Liberation Mono"/>
                  <a:cs typeface="Times New Roman" panose="02020603050405020304" pitchFamily="18" charset="0"/>
                </a:rPr>
                <a:t>AND</a:t>
              </a:r>
              <a:r>
                <a:rPr lang="en-IN" dirty="0">
                  <a:latin typeface="Liberation Mono"/>
                  <a:cs typeface="Arial" panose="020B0604020202020204" pitchFamily="34" charset="0"/>
                </a:rPr>
                <a:t>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DD4A68"/>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
        <p:nvSpPr>
          <p:cNvPr id="14" name="TextBox 13">
            <a:extLst>
              <a:ext uri="{FF2B5EF4-FFF2-40B4-BE49-F238E27FC236}">
                <a16:creationId xmlns:a16="http://schemas.microsoft.com/office/drawing/2014/main" id="{8B25CB7B-2268-423F-8259-0D7E8BC92419}"/>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6">
                    <a:lumMod val="50000"/>
                  </a:schemeClr>
                </a:solidFill>
                <a:latin typeface="Liberation Mono"/>
                <a:cs typeface="Times New Roman" panose="02020603050405020304" pitchFamily="18" charset="0"/>
              </a:rPr>
              <a:t>BETWEEN</a:t>
            </a:r>
            <a:r>
              <a:rPr lang="en-IN" dirty="0">
                <a:latin typeface="Liberation Mono"/>
                <a:cs typeface="Arial" panose="020B0604020202020204" pitchFamily="34" charset="0"/>
              </a:rPr>
              <a:t> 1000 </a:t>
            </a:r>
            <a:r>
              <a:rPr lang="en-IN" dirty="0">
                <a:solidFill>
                  <a:schemeClr val="accent6">
                    <a:lumMod val="50000"/>
                  </a:schemeClr>
                </a:solidFill>
                <a:latin typeface="Liberation Mono"/>
                <a:cs typeface="Times New Roman" panose="02020603050405020304" pitchFamily="18"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3A391900-C3E6-4A71-85CC-77617B03DCDF}"/>
              </a:ext>
            </a:extLst>
          </p:cNvPr>
          <p:cNvGrpSpPr/>
          <p:nvPr/>
        </p:nvGrpSpPr>
        <p:grpSpPr>
          <a:xfrm>
            <a:off x="844498" y="774092"/>
            <a:ext cx="10539515" cy="1502780"/>
            <a:chOff x="844498" y="423911"/>
            <a:chExt cx="10539515" cy="1502780"/>
          </a:xfrm>
        </p:grpSpPr>
        <p:grpSp>
          <p:nvGrpSpPr>
            <p:cNvPr id="7" name="Group 6">
              <a:extLst>
                <a:ext uri="{FF2B5EF4-FFF2-40B4-BE49-F238E27FC236}">
                  <a16:creationId xmlns:a16="http://schemas.microsoft.com/office/drawing/2014/main" id="{35C0FA3B-9CC5-4996-801C-72A47525E435}"/>
                </a:ext>
              </a:extLst>
            </p:cNvPr>
            <p:cNvGrpSpPr/>
            <p:nvPr/>
          </p:nvGrpSpPr>
          <p:grpSpPr>
            <a:xfrm>
              <a:off x="844498" y="423911"/>
              <a:ext cx="10539515" cy="1502780"/>
              <a:chOff x="695400" y="1745011"/>
              <a:chExt cx="10539515" cy="1502780"/>
            </a:xfrm>
          </p:grpSpPr>
          <p:grpSp>
            <p:nvGrpSpPr>
              <p:cNvPr id="10" name="Group 9">
                <a:extLst>
                  <a:ext uri="{FF2B5EF4-FFF2-40B4-BE49-F238E27FC236}">
                    <a16:creationId xmlns:a16="http://schemas.microsoft.com/office/drawing/2014/main" id="{B7DAAFFE-0C61-4B7B-A0EB-6A9357601613}"/>
                  </a:ext>
                </a:extLst>
              </p:cNvPr>
              <p:cNvGrpSpPr/>
              <p:nvPr/>
            </p:nvGrpSpPr>
            <p:grpSpPr>
              <a:xfrm>
                <a:off x="695400" y="1835990"/>
                <a:ext cx="8952150" cy="1304978"/>
                <a:chOff x="267703" y="1600839"/>
                <a:chExt cx="8952150" cy="1304978"/>
              </a:xfrm>
            </p:grpSpPr>
            <p:grpSp>
              <p:nvGrpSpPr>
                <p:cNvPr id="15" name="Group 14">
                  <a:extLst>
                    <a:ext uri="{FF2B5EF4-FFF2-40B4-BE49-F238E27FC236}">
                      <a16:creationId xmlns:a16="http://schemas.microsoft.com/office/drawing/2014/main" id="{A6BBBC43-D74D-47F0-8778-FDFCCBF7363A}"/>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491CEC46-D8DD-44B3-A607-82BEE69CC6F4}"/>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41326848-9F35-46C0-B119-679F201F7A54}"/>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08AB50D3-FF23-499D-8E4D-7F42DDF29DD8}"/>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1F57FE61-6A3C-4F24-8FDC-2E684D5D4782}"/>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21" name="Arrow: Right 20">
                    <a:extLst>
                      <a:ext uri="{FF2B5EF4-FFF2-40B4-BE49-F238E27FC236}">
                        <a16:creationId xmlns:a16="http://schemas.microsoft.com/office/drawing/2014/main" id="{8EE5F3E6-2A33-425D-90D1-38AC90F82022}"/>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35B50254-C23E-4896-945C-4C1C2E15CF03}"/>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088EB37A-55C9-41B0-8478-F9523309068D}"/>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C6335F2-1C37-4754-8892-755D3875D7C5}"/>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0275715B-4CD2-4C7C-ADE2-E1A2795DB3CD}"/>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C7FDB3E3-CB29-438F-8D54-AC8204FA4CFA}"/>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AB973C2D-74A4-4F42-A5E8-B4AF814B9FFB}"/>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F33EB25C-E6DB-4652-91B7-AD20463D97DB}"/>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769BE8A4-13C5-4E12-95B5-35B668EA7CE3}"/>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8" name="TextBox 7">
              <a:extLst>
                <a:ext uri="{FF2B5EF4-FFF2-40B4-BE49-F238E27FC236}">
                  <a16:creationId xmlns:a16="http://schemas.microsoft.com/office/drawing/2014/main" id="{89E2C58A-A648-44B8-ABBF-0B5DC614F6DB}"/>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9" name="TextBox 8">
              <a:extLst>
                <a:ext uri="{FF2B5EF4-FFF2-40B4-BE49-F238E27FC236}">
                  <a16:creationId xmlns:a16="http://schemas.microsoft.com/office/drawing/2014/main" id="{7659FB29-EE72-41E1-A022-86E51BA1FF66}"/>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chemeClr val="accent6">
                    <a:lumMod val="50000"/>
                  </a:schemeClr>
                </a:solidFill>
                <a:latin typeface="Liberation Mono"/>
                <a:cs typeface="Times New Roman" panose="02020603050405020304" pitchFamily="18"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6">
                    <a:lumMod val="50000"/>
                  </a:schemeClr>
                </a:solidFill>
              </a:rPr>
              <a:t>LIKE</a:t>
            </a:r>
            <a:r>
              <a:rPr lang="en-IN" dirty="0">
                <a:solidFill>
                  <a:schemeClr val="tx1"/>
                </a:solidFill>
              </a:rPr>
              <a:t> 's%';</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solidFill>
                  <a:schemeClr val="accent6">
                    <a:lumMod val="50000"/>
                  </a:schemeClr>
                </a:solidFill>
              </a:rPr>
              <a:t>LIKE</a:t>
            </a:r>
            <a:r>
              <a:rPr lang="en-IN" dirty="0">
                <a:solidFill>
                  <a:schemeClr val="tx1"/>
                </a:solidFill>
              </a:rPr>
              <a:t> 's%';</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50000"/>
                  </a:schemeClr>
                </a:solidFill>
              </a:rPr>
              <a:t>LIKE</a:t>
            </a:r>
            <a:r>
              <a:rPr lang="en-IN" dirty="0">
                <a:solidFill>
                  <a:schemeClr val="tx1"/>
                </a:solidFill>
              </a:rPr>
              <a:t> '1';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50000"/>
                  </a:schemeClr>
                </a:solidFill>
              </a:rPr>
              <a:t>LIKE</a:t>
            </a:r>
            <a:r>
              <a:rPr lang="en-IN" dirty="0">
                <a:solidFill>
                  <a:schemeClr val="tx1"/>
                </a:solidFill>
              </a:rPr>
              <a:t> '1%';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50000"/>
                  </a:schemeClr>
                </a:solidFill>
              </a:rPr>
              <a:t>LIKE</a:t>
            </a:r>
            <a:r>
              <a:rPr lang="en-IN" dirty="0">
                <a:solidFill>
                  <a:schemeClr val="tx1"/>
                </a:solidFill>
              </a:rPr>
              <a:t> 001;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50000"/>
                  </a:schemeClr>
                </a:solidFill>
              </a:rPr>
              <a:t>LIKE</a:t>
            </a:r>
            <a:r>
              <a:rPr lang="en-IN" dirty="0">
                <a:solidFill>
                  <a:schemeClr val="tx1"/>
                </a:solidFill>
              </a:rPr>
              <a:t> 100;</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solidFill>
                  <a:schemeClr val="accent6">
                    <a:lumMod val="50000"/>
                  </a:schemeClr>
                </a:solidFill>
              </a:rPr>
              <a:t>LIKE</a:t>
            </a:r>
            <a:r>
              <a:rPr lang="en-US" dirty="0">
                <a:solidFill>
                  <a:schemeClr val="tx1"/>
                </a:solidFill>
              </a:rPr>
              <a:t> 100 </a:t>
            </a:r>
            <a:r>
              <a:rPr lang="en-US" dirty="0">
                <a:solidFill>
                  <a:srgbClr val="DD4A68"/>
                </a:solidFill>
                <a:cs typeface="+mn-cs"/>
              </a:rPr>
              <a:t>OR</a:t>
            </a:r>
            <a:r>
              <a:rPr lang="en-US" dirty="0">
                <a:solidFill>
                  <a:schemeClr val="tx1"/>
                </a:solidFill>
              </a:rPr>
              <a:t> 0;</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solidFill>
                  <a:schemeClr val="accent6">
                    <a:lumMod val="50000"/>
                  </a:schemeClr>
                </a:solidFill>
              </a:rPr>
              <a:t>LIKE</a:t>
            </a:r>
            <a:r>
              <a:rPr lang="en-US" dirty="0">
                <a:solidFill>
                  <a:schemeClr val="tx1"/>
                </a:solidFill>
              </a:rPr>
              <a:t> 0 </a:t>
            </a:r>
            <a:r>
              <a:rPr lang="en-US" dirty="0">
                <a:solidFill>
                  <a:srgbClr val="DD4A68"/>
                </a:solidFill>
                <a:cs typeface="+mn-cs"/>
              </a:rPr>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4971" y="589412"/>
            <a:ext cx="11451963" cy="880369"/>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 . . FROM </a:t>
            </a:r>
            <a:r>
              <a:rPr lang="en-US" b="1" i="1" dirty="0">
                <a:solidFill>
                  <a:srgbClr val="0077AA"/>
                </a:solidFill>
                <a:latin typeface="Segoe UI" panose="020B0502040204020203" pitchFamily="34" charset="0"/>
                <a:cs typeface="Segoe UI" panose="020B0502040204020203" pitchFamily="34" charset="0"/>
              </a:rPr>
              <a:t>r</a:t>
            </a:r>
          </a:p>
          <a:p>
            <a:pPr>
              <a:lnSpc>
                <a:spcPct val="150000"/>
              </a:lnSpc>
            </a:pPr>
            <a:r>
              <a:rPr lang="en-US" dirty="0">
                <a:solidFill>
                  <a:srgbClr val="0077AA"/>
                </a:solidFill>
                <a:latin typeface="Segoe UI" panose="020B0502040204020203" pitchFamily="34" charset="0"/>
                <a:cs typeface="Segoe UI" panose="020B0502040204020203" pitchFamily="34" charset="0"/>
              </a:rPr>
              <a:t>     [ LIMIT { [offset,] row_count | row_count OFFSET offset } ]</a:t>
            </a:r>
          </a:p>
        </p:txBody>
      </p:sp>
      <p:sp>
        <p:nvSpPr>
          <p:cNvPr id="6" name="Rectangle 5"/>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16" y="2997008"/>
            <a:ext cx="10538143" cy="1502584"/>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B61E20AB-48D2-459E-8145-4F88C54FDEC2}"/>
              </a:ext>
            </a:extLst>
          </p:cNvPr>
          <p:cNvSpPr/>
          <p:nvPr/>
        </p:nvSpPr>
        <p:spPr>
          <a:xfrm>
            <a:off x="221104" y="4699010"/>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27" name="Rectangle 26">
            <a:extLst>
              <a:ext uri="{FF2B5EF4-FFF2-40B4-BE49-F238E27FC236}">
                <a16:creationId xmlns:a16="http://schemas.microsoft.com/office/drawing/2014/main" id="{FB6C220B-9076-4CDC-BF57-36100B7FFB2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pic>
        <p:nvPicPr>
          <p:cNvPr id="30" name="Picture 29">
            <a:extLst>
              <a:ext uri="{FF2B5EF4-FFF2-40B4-BE49-F238E27FC236}">
                <a16:creationId xmlns:a16="http://schemas.microsoft.com/office/drawing/2014/main" id="{0F81671A-2F8E-477A-97E6-9115FD0043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4137800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464871"/>
          </a:xfrm>
          <a:prstGeom prst="rect">
            <a:avLst/>
          </a:prstGeom>
        </p:spPr>
        <p:txBody>
          <a:bodyPr wrap="square">
            <a:spAutoFit/>
          </a:bodyPr>
          <a:lstStyle/>
          <a:p>
            <a:pPr>
              <a:lnSpc>
                <a:spcPct val="150000"/>
              </a:lnSpc>
            </a:pPr>
            <a:r>
              <a:rPr lang="en-IN" dirty="0">
                <a:solidFill>
                  <a:srgbClr val="0077AA"/>
                </a:solidFill>
                <a:latin typeface="Segoe UI" panose="020B0502040204020203" pitchFamily="34" charset="0"/>
                <a:cs typeface="Segoe UI" panose="020B0502040204020203" pitchFamily="34" charset="0"/>
              </a:rPr>
              <a:t>SQL_SELECT_LIMIT = {value | DEFAULT}</a:t>
            </a:r>
            <a:endParaRPr lang="en-US" dirty="0">
              <a:solidFill>
                <a:srgbClr val="0077AA"/>
              </a:solidFill>
              <a:latin typeface="Segoe UI" panose="020B0502040204020203" pitchFamily="34" charset="0"/>
              <a:cs typeface="Segoe UI" panose="020B0502040204020203" pitchFamily="34" charset="0"/>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D61EE6AA-2489-4EBE-864B-8170C9252F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Title 1"/>
          <p:cNvSpPr txBox="1">
            <a:spLocks/>
          </p:cNvSpPr>
          <p:nvPr/>
        </p:nvSpPr>
        <p:spPr>
          <a:xfrm>
            <a:off x="1676759" y="1844824"/>
            <a:ext cx="8836898" cy="914281"/>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25810" y="3934732"/>
            <a:ext cx="4746215" cy="646247"/>
          </a:xfrm>
          <a:prstGeom prst="rect">
            <a:avLst/>
          </a:prstGeom>
        </p:spPr>
        <p:txBody>
          <a:bodyPr wrap="square">
            <a:spAutoFit/>
          </a:bodyPr>
          <a:lstStyle/>
          <a:p>
            <a:pPr marL="342866" indent="-342866">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866" indent="-342866">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03" y="4894518"/>
            <a:ext cx="11827290" cy="184641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21" indent="-285721">
              <a:buFont typeface="Arial" panose="020B0604020202020204" pitchFamily="34" charset="0"/>
              <a:buChar char="•"/>
            </a:pPr>
            <a:endParaRPr lang="en-US" sz="4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338" y="342240"/>
            <a:ext cx="11207967" cy="1502584"/>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1703290" y="2628277"/>
            <a:ext cx="9005093" cy="584699"/>
          </a:xfrm>
          <a:prstGeom prst="rect">
            <a:avLst/>
          </a:prstGeom>
          <a:noFill/>
        </p:spPr>
        <p:txBody>
          <a:bodyPr wrap="square" rtlCol="0">
            <a:spAutoFit/>
          </a:bodyPr>
          <a:lstStyle/>
          <a:p>
            <a:r>
              <a:rPr lang="en-US" sz="3200" dirty="0">
                <a:solidFill>
                  <a:srgbClr val="610B38"/>
                </a:solidFill>
                <a:latin typeface="erdana"/>
              </a:rPr>
              <a:t>SUM, AVG, MAX, MIN, COUNT,  and </a:t>
            </a:r>
            <a:r>
              <a:rPr lang="en-IN" sz="3200" dirty="0">
                <a:solidFill>
                  <a:srgbClr val="610B38"/>
                </a:solidFill>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695309" y="3193843"/>
            <a:ext cx="11014996" cy="1603131"/>
            <a:chOff x="695400" y="3121804"/>
            <a:chExt cx="11016430" cy="1603340"/>
          </a:xfrm>
        </p:grpSpPr>
        <p:sp>
          <p:nvSpPr>
            <p:cNvPr id="45" name="TextBox 44">
              <a:extLst>
                <a:ext uri="{FF2B5EF4-FFF2-40B4-BE49-F238E27FC236}">
                  <a16:creationId xmlns:a16="http://schemas.microsoft.com/office/drawing/2014/main" id="{5F3E7A48-09FE-4DE5-8F7C-773C02859BDE}"/>
                </a:ext>
              </a:extLst>
            </p:cNvPr>
            <p:cNvSpPr txBox="1"/>
            <p:nvPr/>
          </p:nvSpPr>
          <p:spPr>
            <a:xfrm>
              <a:off x="695400" y="3121804"/>
              <a:ext cx="11016430" cy="492443"/>
            </a:xfrm>
            <a:prstGeom prst="rect">
              <a:avLst/>
            </a:prstGeom>
            <a:noFill/>
          </p:spPr>
          <p:txBody>
            <a:bodyPr wrap="square">
              <a:spAutoFit/>
            </a:bodyPr>
            <a:lstStyle/>
            <a:p>
              <a:r>
                <a:rPr lang="en-US" sz="2600" dirty="0">
                  <a:solidFill>
                    <a:srgbClr val="0077AA"/>
                  </a:solidFill>
                  <a:latin typeface="Liberation Mono"/>
                  <a:cs typeface="Arial" panose="020B0604020202020204" pitchFamily="34" charset="0"/>
                </a:rPr>
                <a:t>SELECT </a:t>
              </a:r>
              <a:r>
                <a:rPr lang="en-US" sz="2600" dirty="0">
                  <a:latin typeface="Liberation Mono"/>
                  <a:cs typeface="Arial" panose="020B0604020202020204" pitchFamily="34" charset="0"/>
                </a:rPr>
                <a:t>. . . . . </a:t>
              </a:r>
              <a:r>
                <a:rPr lang="en-US" sz="2600" dirty="0">
                  <a:solidFill>
                    <a:srgbClr val="0077AA"/>
                  </a:solidFill>
                  <a:latin typeface="Liberation Mono"/>
                  <a:cs typeface="Arial" panose="020B0604020202020204" pitchFamily="34" charset="0"/>
                </a:rPr>
                <a:t>FROM</a:t>
              </a:r>
              <a:r>
                <a:rPr lang="en-US" sz="2600" dirty="0">
                  <a:latin typeface="Liberation Mono"/>
                  <a:cs typeface="Arial" panose="020B0604020202020204" pitchFamily="34" charset="0"/>
                </a:rPr>
                <a:t> table_name </a:t>
              </a:r>
              <a:r>
                <a:rPr lang="en-US" sz="2600" dirty="0">
                  <a:solidFill>
                    <a:srgbClr val="0077AA"/>
                  </a:solidFill>
                  <a:latin typeface="Liberation Mono"/>
                  <a:cs typeface="Arial" panose="020B0604020202020204" pitchFamily="34" charset="0"/>
                </a:rPr>
                <a:t>WHERE </a:t>
              </a:r>
              <a:r>
                <a:rPr lang="en-US" sz="2600" dirty="0">
                  <a:solidFill>
                    <a:schemeClr val="bg1">
                      <a:lumMod val="65000"/>
                    </a:schemeClr>
                  </a:solidFill>
                  <a:latin typeface="Liberation Mono"/>
                  <a:cs typeface="Arial" panose="020B0604020202020204" pitchFamily="34" charset="0"/>
                </a:rPr>
                <a:t>&lt;</a:t>
              </a:r>
              <a:r>
                <a:rPr lang="en-US" sz="2600" dirty="0">
                  <a:latin typeface="Liberation Mono"/>
                  <a:cs typeface="Arial" panose="020B0604020202020204" pitchFamily="34" charset="0"/>
                </a:rPr>
                <a:t>condition</a:t>
              </a:r>
              <a:r>
                <a:rPr lang="en-US" sz="2600" dirty="0">
                  <a:solidFill>
                    <a:schemeClr val="bg1">
                      <a:lumMod val="65000"/>
                    </a:schemeClr>
                  </a:solidFill>
                  <a:latin typeface="Liberation Mono"/>
                  <a:cs typeface="Arial" panose="020B0604020202020204" pitchFamily="34" charset="0"/>
                </a:rPr>
                <a:t>&gt;</a:t>
              </a:r>
              <a:r>
                <a:rPr lang="en-US" sz="2600" dirty="0">
                  <a:solidFill>
                    <a:srgbClr val="0077AA"/>
                  </a:solidFill>
                  <a:latin typeface="Liberation Mono"/>
                  <a:cs typeface="Arial" panose="020B0604020202020204" pitchFamily="34" charset="0"/>
                </a:rPr>
                <a:t> </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GROUP</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BY </a:t>
              </a:r>
              <a:r>
                <a:rPr lang="en-US" sz="2600" dirty="0">
                  <a:latin typeface="Liberation Mono"/>
                  <a:cs typeface="Arial" panose="020B0604020202020204" pitchFamily="34" charset="0"/>
                </a:rPr>
                <a:t>column_name</a:t>
              </a:r>
              <a:endParaRPr lang="en-IN" sz="26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5879976" y="3894147"/>
              <a:ext cx="5472608" cy="830997"/>
            </a:xfrm>
            <a:prstGeom prst="rect">
              <a:avLst/>
            </a:prstGeom>
            <a:noFill/>
          </p:spPr>
          <p:txBody>
            <a:bodyPr wrap="square">
              <a:spAutoFit/>
            </a:bodyPr>
            <a:lstStyle/>
            <a:p>
              <a:r>
                <a:rPr lang="en-US" sz="2400" dirty="0">
                  <a:solidFill>
                    <a:srgbClr val="610B38"/>
                  </a:solidFill>
                  <a:latin typeface="erdana"/>
                </a:rPr>
                <a:t>SUM</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AVG</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MAX</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a:t>
              </a:r>
            </a:p>
            <a:p>
              <a:r>
                <a:rPr lang="en-US" sz="2400" dirty="0">
                  <a:solidFill>
                    <a:srgbClr val="610B38"/>
                  </a:solidFill>
                  <a:latin typeface="erdana"/>
                </a:rPr>
                <a:t>MIN</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a:t>
              </a:r>
              <a:endParaRPr lang="en-IN" sz="2400"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7104112"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10272464"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752184" y="3507054"/>
              <a:ext cx="1901710" cy="461665"/>
            </a:xfrm>
            <a:prstGeom prst="rect">
              <a:avLst/>
            </a:prstGeom>
            <a:noFill/>
          </p:spPr>
          <p:txBody>
            <a:bodyPr wrap="square">
              <a:spAutoFit/>
            </a:bodyPr>
            <a:lstStyle/>
            <a:p>
              <a:r>
                <a:rPr lang="en-US" sz="2400" dirty="0">
                  <a:solidFill>
                    <a:srgbClr val="669900"/>
                  </a:solidFill>
                  <a:latin typeface="Liberation Mono"/>
                </a:rPr>
                <a:t>this is invalid</a:t>
              </a:r>
              <a:endParaRPr lang="en-IN" sz="2400" dirty="0"/>
            </a:p>
          </p:txBody>
        </p:sp>
      </p:grpSp>
    </p:spTree>
    <p:extLst>
      <p:ext uri="{BB962C8B-B14F-4D97-AF65-F5344CB8AC3E}">
        <p14:creationId xmlns:p14="http://schemas.microsoft.com/office/powerpoint/2010/main" val="205862899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a:t>
            </a:r>
            <a:r>
              <a:rPr lang="en-IN" sz="2200" dirty="0">
                <a:solidFill>
                  <a:srgbClr val="00B0F0"/>
                </a:solidFill>
                <a:latin typeface="Palatino Linotype" panose="02040502050505030304" pitchFamily="18" charset="0"/>
              </a:rPr>
              <a:t>FIELD-LIST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00986"/>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Arial" panose="020B0604020202020204" pitchFamily="34" charset="0"/>
                <a:cs typeface="Arial" panose="020B0604020202020204" pitchFamily="34"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903AF08-080F-4F50-A814-C6D903E12C9E}"/>
              </a:ext>
            </a:extLst>
          </p:cNvPr>
          <p:cNvSpPr txBox="1"/>
          <p:nvPr/>
        </p:nvSpPr>
        <p:spPr>
          <a:xfrm>
            <a:off x="8515740" y="692696"/>
            <a:ext cx="3563888" cy="877163"/>
          </a:xfrm>
          <a:prstGeom prst="rect">
            <a:avLst/>
          </a:prstGeom>
          <a:noFill/>
        </p:spPr>
        <p:txBody>
          <a:bodyPr wrap="square" rtlCol="0">
            <a:spAutoFit/>
          </a:bodyPr>
          <a:lstStyle/>
          <a:p>
            <a:r>
              <a:rPr lang="en-US" sz="2400" dirty="0">
                <a:solidFill>
                  <a:schemeClr val="accent6"/>
                </a:solidFill>
                <a:latin typeface="Liberation Mono"/>
                <a:cs typeface="Arial" panose="020B0604020202020204" pitchFamily="34" charset="0"/>
              </a:rPr>
              <a:t>sal = { 1, 2, -1 ,3, -2, 1 }</a:t>
            </a:r>
          </a:p>
          <a:p>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chemeClr val="accent2">
                    <a:lumMod val="75000"/>
                  </a:schemeClr>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56793" y="1362472"/>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5037564"/>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861048"/>
            <a:ext cx="11817276"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6342" y="53392"/>
            <a:ext cx="3424072"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10" name="Group 9">
            <a:extLst>
              <a:ext uri="{FF2B5EF4-FFF2-40B4-BE49-F238E27FC236}">
                <a16:creationId xmlns:a16="http://schemas.microsoft.com/office/drawing/2014/main" id="{54F2A076-3259-4806-9517-A20705BD47FF}"/>
              </a:ext>
            </a:extLst>
          </p:cNvPr>
          <p:cNvGrpSpPr/>
          <p:nvPr/>
        </p:nvGrpSpPr>
        <p:grpSpPr>
          <a:xfrm>
            <a:off x="502403" y="2214252"/>
            <a:ext cx="10561355" cy="1502780"/>
            <a:chOff x="407368" y="3356992"/>
            <a:chExt cx="10561355" cy="1502780"/>
          </a:xfrm>
        </p:grpSpPr>
        <p:grpSp>
          <p:nvGrpSpPr>
            <p:cNvPr id="15" name="Group 14">
              <a:extLst>
                <a:ext uri="{FF2B5EF4-FFF2-40B4-BE49-F238E27FC236}">
                  <a16:creationId xmlns:a16="http://schemas.microsoft.com/office/drawing/2014/main" id="{A88C6333-0263-438D-B3C0-0534A4B208DC}"/>
                </a:ext>
              </a:extLst>
            </p:cNvPr>
            <p:cNvGrpSpPr/>
            <p:nvPr/>
          </p:nvGrpSpPr>
          <p:grpSpPr>
            <a:xfrm>
              <a:off x="412526" y="3356992"/>
              <a:ext cx="10556197" cy="1502780"/>
              <a:chOff x="412526" y="3406524"/>
              <a:chExt cx="10556197" cy="1502780"/>
            </a:xfrm>
          </p:grpSpPr>
          <p:grpSp>
            <p:nvGrpSpPr>
              <p:cNvPr id="18" name="Group 17">
                <a:extLst>
                  <a:ext uri="{FF2B5EF4-FFF2-40B4-BE49-F238E27FC236}">
                    <a16:creationId xmlns:a16="http://schemas.microsoft.com/office/drawing/2014/main" id="{DF0DA8A8-F258-4875-956A-3EA06AB58F49}"/>
                  </a:ext>
                </a:extLst>
              </p:cNvPr>
              <p:cNvGrpSpPr/>
              <p:nvPr/>
            </p:nvGrpSpPr>
            <p:grpSpPr>
              <a:xfrm>
                <a:off x="412526" y="3501008"/>
                <a:ext cx="8959443" cy="1304978"/>
                <a:chOff x="267703" y="1600839"/>
                <a:chExt cx="8959443" cy="1304978"/>
              </a:xfrm>
            </p:grpSpPr>
            <p:sp>
              <p:nvSpPr>
                <p:cNvPr id="21" name="Rectangle 20">
                  <a:extLst>
                    <a:ext uri="{FF2B5EF4-FFF2-40B4-BE49-F238E27FC236}">
                      <a16:creationId xmlns:a16="http://schemas.microsoft.com/office/drawing/2014/main" id="{AC9CB30B-A673-46FB-84E0-A634C5E4545A}"/>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E78D5437-A057-4C59-8068-1E33070A54AB}"/>
                    </a:ext>
                  </a:extLst>
                </p:cNvPr>
                <p:cNvGrpSpPr/>
                <p:nvPr/>
              </p:nvGrpSpPr>
              <p:grpSpPr>
                <a:xfrm>
                  <a:off x="1651832" y="1600839"/>
                  <a:ext cx="7575314" cy="1296144"/>
                  <a:chOff x="31591" y="1556792"/>
                  <a:chExt cx="7575314" cy="1296144"/>
                </a:xfrm>
              </p:grpSpPr>
              <p:grpSp>
                <p:nvGrpSpPr>
                  <p:cNvPr id="25" name="Group 24">
                    <a:extLst>
                      <a:ext uri="{FF2B5EF4-FFF2-40B4-BE49-F238E27FC236}">
                        <a16:creationId xmlns:a16="http://schemas.microsoft.com/office/drawing/2014/main" id="{DF2035F7-0FD6-4F0C-954C-56415EE1AC85}"/>
                      </a:ext>
                    </a:extLst>
                  </p:cNvPr>
                  <p:cNvGrpSpPr/>
                  <p:nvPr/>
                </p:nvGrpSpPr>
                <p:grpSpPr>
                  <a:xfrm>
                    <a:off x="669977" y="1556792"/>
                    <a:ext cx="6236548" cy="1296144"/>
                    <a:chOff x="669977" y="1556792"/>
                    <a:chExt cx="6236548" cy="1296144"/>
                  </a:xfrm>
                </p:grpSpPr>
                <p:sp>
                  <p:nvSpPr>
                    <p:cNvPr id="29" name="Rectangle 28">
                      <a:extLst>
                        <a:ext uri="{FF2B5EF4-FFF2-40B4-BE49-F238E27FC236}">
                          <a16:creationId xmlns:a16="http://schemas.microsoft.com/office/drawing/2014/main" id="{31169468-E470-4879-AF47-7FB7741C70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7257F246-039B-4A0C-BF21-66D8EECBC28D}"/>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31" name="TextBox 30">
                      <a:extLst>
                        <a:ext uri="{FF2B5EF4-FFF2-40B4-BE49-F238E27FC236}">
                          <a16:creationId xmlns:a16="http://schemas.microsoft.com/office/drawing/2014/main" id="{FE183D1F-F22E-47B3-8B01-EB25C03F4DD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2" name="TextBox 31">
                      <a:extLst>
                        <a:ext uri="{FF2B5EF4-FFF2-40B4-BE49-F238E27FC236}">
                          <a16:creationId xmlns:a16="http://schemas.microsoft.com/office/drawing/2014/main" id="{5C0E0CF7-AC6A-4DE3-87BB-717E73CB62D8}"/>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 SUM</a:t>
                      </a:r>
                      <a:r>
                        <a:rPr lang="en-IN" sz="2000">
                          <a:latin typeface="Liberation Mono"/>
                          <a:cs typeface="Arial" panose="020B0604020202020204" pitchFamily="34" charset="0"/>
                        </a:rPr>
                        <a:t>(sal)</a:t>
                      </a:r>
                      <a:endParaRPr lang="en-IN" sz="2000" dirty="0"/>
                    </a:p>
                  </p:txBody>
                </p:sp>
              </p:grpSp>
              <p:sp>
                <p:nvSpPr>
                  <p:cNvPr id="26" name="Arrow: Right 25">
                    <a:extLst>
                      <a:ext uri="{FF2B5EF4-FFF2-40B4-BE49-F238E27FC236}">
                        <a16:creationId xmlns:a16="http://schemas.microsoft.com/office/drawing/2014/main" id="{E09970E9-C0C4-4227-92B6-87E5D22FDC3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Right 26">
                    <a:extLst>
                      <a:ext uri="{FF2B5EF4-FFF2-40B4-BE49-F238E27FC236}">
                        <a16:creationId xmlns:a16="http://schemas.microsoft.com/office/drawing/2014/main" id="{A2DF6EAD-4297-4BBD-8652-680EB5051F5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Right 27">
                    <a:extLst>
                      <a:ext uri="{FF2B5EF4-FFF2-40B4-BE49-F238E27FC236}">
                        <a16:creationId xmlns:a16="http://schemas.microsoft.com/office/drawing/2014/main" id="{6D7B38F9-DF3F-440E-AC5D-198F21AFBC6F}"/>
                      </a:ext>
                    </a:extLst>
                  </p:cNvPr>
                  <p:cNvSpPr/>
                  <p:nvPr/>
                </p:nvSpPr>
                <p:spPr>
                  <a:xfrm>
                    <a:off x="7000499"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Flowchart: Magnetic Disk 22">
                  <a:extLst>
                    <a:ext uri="{FF2B5EF4-FFF2-40B4-BE49-F238E27FC236}">
                      <a16:creationId xmlns:a16="http://schemas.microsoft.com/office/drawing/2014/main" id="{E9D38FF3-3803-497F-9532-45D92AE2C1F6}"/>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75CEF332-16F0-4887-8455-E1241928D4BB}"/>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9" name="Oval 18">
                <a:extLst>
                  <a:ext uri="{FF2B5EF4-FFF2-40B4-BE49-F238E27FC236}">
                    <a16:creationId xmlns:a16="http://schemas.microsoft.com/office/drawing/2014/main" id="{D44577F6-28A1-4775-BDB3-A6D0FBEC9AC7}"/>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4FB2B13-85CF-4255-AE06-49AAF7FCE10F}"/>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6" name="TextBox 15">
              <a:extLst>
                <a:ext uri="{FF2B5EF4-FFF2-40B4-BE49-F238E27FC236}">
                  <a16:creationId xmlns:a16="http://schemas.microsoft.com/office/drawing/2014/main" id="{A7357FAC-D5B2-4942-8FC3-A5A76329B51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7" name="TextBox 16">
              <a:extLst>
                <a:ext uri="{FF2B5EF4-FFF2-40B4-BE49-F238E27FC236}">
                  <a16:creationId xmlns:a16="http://schemas.microsoft.com/office/drawing/2014/main" id="{DF502632-06E2-4834-B95C-F624785D858F}"/>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33" name="Rectangle 32">
            <a:extLst>
              <a:ext uri="{FF2B5EF4-FFF2-40B4-BE49-F238E27FC236}">
                <a16:creationId xmlns:a16="http://schemas.microsoft.com/office/drawing/2014/main" id="{BB2AC6D4-DFE6-4332-995E-C22C93425ADF}"/>
              </a:ext>
            </a:extLst>
          </p:cNvPr>
          <p:cNvSpPr/>
          <p:nvPr/>
        </p:nvSpPr>
        <p:spPr>
          <a:xfrm>
            <a:off x="130652" y="694437"/>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200054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005064"/>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For example:</a:t>
              </a:r>
              <a:endParaRPr lang="en-IN" dirty="0">
                <a:solidFill>
                  <a:srgbClr val="C00000"/>
                </a:solidFill>
              </a:endParaRPr>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880369"/>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G</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G</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G</a:t>
            </a:r>
            <a:r>
              <a:rPr lang="en-US" baseline="-25000" dirty="0">
                <a:solidFill>
                  <a:srgbClr val="0077AA"/>
                </a:solidFill>
                <a:latin typeface="Segoe UI" panose="020B0502040204020203" pitchFamily="34" charset="0"/>
                <a:cs typeface="Segoe UI" panose="020B0502040204020203" pitchFamily="34" charset="0"/>
              </a:rPr>
              <a:t>n, </a:t>
            </a:r>
            <a:r>
              <a:rPr lang="en-US" dirty="0">
                <a:solidFill>
                  <a:srgbClr val="0077AA"/>
                </a:solidFill>
                <a:latin typeface="Segoe UI" panose="020B0502040204020203" pitchFamily="34" charset="0"/>
                <a:cs typeface="Segoe UI" panose="020B0502040204020203" pitchFamily="34" charset="0"/>
              </a:rPr>
              <a:t>F</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F</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F</a:t>
            </a:r>
            <a:r>
              <a:rPr lang="en-US" baseline="-25000" dirty="0">
                <a:solidFill>
                  <a:srgbClr val="0077AA"/>
                </a:solidFill>
                <a:latin typeface="Segoe UI" panose="020B0502040204020203" pitchFamily="34" charset="0"/>
                <a:cs typeface="Segoe UI" panose="020B0502040204020203" pitchFamily="34" charset="0"/>
              </a:rPr>
              <a:t>m</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m</a:t>
            </a:r>
            <a:r>
              <a:rPr lang="en-US" dirty="0">
                <a:solidFill>
                  <a:srgbClr val="0077AA"/>
                </a:solidFill>
                <a:latin typeface="Segoe UI" panose="020B0502040204020203" pitchFamily="34" charset="0"/>
                <a:cs typeface="Segoe UI" panose="020B0502040204020203" pitchFamily="34" charset="0"/>
              </a:rPr>
              <a:t>)  from &lt;table_references&gt;</a:t>
            </a:r>
          </a:p>
          <a:p>
            <a:pPr>
              <a:lnSpc>
                <a:spcPct val="150000"/>
              </a:lnSpc>
            </a:pPr>
            <a:r>
              <a:rPr lang="en-US" dirty="0">
                <a:solidFill>
                  <a:srgbClr val="0077AA"/>
                </a:solidFill>
                <a:latin typeface="Segoe UI" panose="020B0502040204020203" pitchFamily="34" charset="0"/>
                <a:cs typeface="Segoe UI" panose="020B0502040204020203"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321107" y="808836"/>
            <a:ext cx="11390723" cy="1107996"/>
          </a:xfrm>
          <a:prstGeom prst="rect">
            <a:avLst/>
          </a:prstGeom>
        </p:spPr>
        <p:txBody>
          <a:bodyPr wrap="square">
            <a:spAutoFit/>
          </a:bodyPr>
          <a:lstStyle/>
          <a:p>
            <a:r>
              <a:rPr lang="en-IN" sz="2200" dirty="0">
                <a:solidFill>
                  <a:srgbClr val="FF0000"/>
                </a:solidFill>
                <a:latin typeface="Arial" pitchFamily="34" charset="0"/>
                <a:cs typeface="Arial" pitchFamily="34"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WHERE clause cannot refer to aggregate functions. </a:t>
            </a:r>
            <a:r>
              <a:rPr lang="en-IN" b="1" dirty="0">
                <a:solidFill>
                  <a:srgbClr val="FF0000"/>
                </a:solidFill>
                <a:latin typeface="Palatino Linotype" panose="02040502050505030304" pitchFamily="18" charset="0"/>
              </a:rPr>
              <a:t>e.g.</a:t>
            </a:r>
            <a:r>
              <a:rPr lang="en-IN" dirty="0">
                <a:solidFill>
                  <a:schemeClr val="tx1">
                    <a:lumMod val="85000"/>
                    <a:lumOff val="15000"/>
                  </a:schemeClr>
                </a:solidFill>
                <a:latin typeface="Palatino Linotype" panose="02040502050505030304" pitchFamily="18" charset="0"/>
              </a:rPr>
              <a:t>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HAVING clause can refer to aggregate functions.     </a:t>
            </a:r>
            <a:r>
              <a:rPr lang="en-IN" b="1" dirty="0">
                <a:solidFill>
                  <a:srgbClr val="FF0000"/>
                </a:solidFill>
                <a:latin typeface="Palatino Linotype" panose="02040502050505030304" pitchFamily="18" charset="0"/>
              </a:rPr>
              <a:t>e.g.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Valid, No Error</a:t>
            </a:r>
            <a:endParaRPr lang="en-IN" dirty="0"/>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321107" y="4604494"/>
            <a:ext cx="11411908" cy="1908215"/>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FAF968AF-F90C-4E9F-85EA-06FDDADFCD5C}"/>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a:t>
            </a:r>
            <a:r>
              <a:rPr lang="en-IN" sz="2000" dirty="0">
                <a:latin typeface="Palatino Linotype" panose="02040502050505030304" pitchFamily="18" charset="0"/>
                <a:cs typeface="Arial" panose="020B0604020202020204" pitchFamily="34" charset="0"/>
              </a:rPr>
              <a:t>clause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a:t>
            </a:r>
            <a:r>
              <a:rPr lang="en-IN" sz="2000" dirty="0">
                <a:latin typeface="Palatino Linotype" panose="02040502050505030304" pitchFamily="18" charset="0"/>
                <a:cs typeface="Arial" panose="020B0604020202020204" pitchFamily="34" charset="0"/>
              </a:rPr>
              <a:t>clause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295868"/>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column-list from &lt;table_references&gt;</a:t>
            </a:r>
          </a:p>
          <a:p>
            <a:pPr>
              <a:lnSpc>
                <a:spcPct val="150000"/>
              </a:lnSpc>
            </a:pPr>
            <a:r>
              <a:rPr lang="en-US" dirty="0">
                <a:solidFill>
                  <a:srgbClr val="0077AA"/>
                </a:solidFill>
                <a:latin typeface="Segoe UI" panose="020B0502040204020203" pitchFamily="34" charset="0"/>
                <a:cs typeface="Segoe UI" panose="020B0502040204020203" pitchFamily="34" charset="0"/>
              </a:rPr>
              <a:t>[GROUP BY {col_name | expr | </a:t>
            </a:r>
            <a:r>
              <a:rPr lang="en-US">
                <a:solidFill>
                  <a:srgbClr val="0077AA"/>
                </a:solidFill>
                <a:latin typeface="Segoe UI" panose="020B0502040204020203" pitchFamily="34" charset="0"/>
                <a:cs typeface="Segoe UI" panose="020B0502040204020203" pitchFamily="34" charset="0"/>
              </a:rPr>
              <a:t>position}, </a:t>
            </a:r>
            <a:r>
              <a:rPr lang="en-US" dirty="0">
                <a:solidFill>
                  <a:srgbClr val="0077AA"/>
                </a:solidFill>
                <a:latin typeface="Segoe UI" panose="020B0502040204020203" pitchFamily="34" charset="0"/>
                <a:cs typeface="Segoe UI" panose="020B0502040204020203" pitchFamily="34" charset="0"/>
              </a:rPr>
              <a:t>... [WITH ROLLUP]]</a:t>
            </a:r>
          </a:p>
          <a:p>
            <a:pPr>
              <a:lnSpc>
                <a:spcPct val="150000"/>
              </a:lnSpc>
            </a:pPr>
            <a:r>
              <a:rPr lang="en-US" dirty="0">
                <a:solidFill>
                  <a:srgbClr val="0077AA"/>
                </a:solidFill>
                <a:latin typeface="Segoe UI" panose="020B0502040204020203" pitchFamily="34" charset="0"/>
                <a:cs typeface="Segoe UI" panose="020B0502040204020203"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F8ED71E1-BF75-4DBF-9DC2-478C29273689}"/>
              </a:ext>
            </a:extLst>
          </p:cNvPr>
          <p:cNvGrpSpPr/>
          <p:nvPr/>
        </p:nvGrpSpPr>
        <p:grpSpPr>
          <a:xfrm>
            <a:off x="407368" y="3942444"/>
            <a:ext cx="11490757" cy="1502780"/>
            <a:chOff x="407368" y="2852936"/>
            <a:chExt cx="11490757" cy="1502780"/>
          </a:xfrm>
        </p:grpSpPr>
        <p:grpSp>
          <p:nvGrpSpPr>
            <p:cNvPr id="9" name="Group 8">
              <a:extLst>
                <a:ext uri="{FF2B5EF4-FFF2-40B4-BE49-F238E27FC236}">
                  <a16:creationId xmlns:a16="http://schemas.microsoft.com/office/drawing/2014/main" id="{F9701EAA-3305-4C51-A8BA-C3369EF2250A}"/>
                </a:ext>
              </a:extLst>
            </p:cNvPr>
            <p:cNvGrpSpPr/>
            <p:nvPr/>
          </p:nvGrpSpPr>
          <p:grpSpPr>
            <a:xfrm>
              <a:off x="412526" y="2852936"/>
              <a:ext cx="11485599" cy="1502780"/>
              <a:chOff x="412526" y="3406524"/>
              <a:chExt cx="11485599" cy="1502780"/>
            </a:xfrm>
          </p:grpSpPr>
          <p:grpSp>
            <p:nvGrpSpPr>
              <p:cNvPr id="12" name="Group 11">
                <a:extLst>
                  <a:ext uri="{FF2B5EF4-FFF2-40B4-BE49-F238E27FC236}">
                    <a16:creationId xmlns:a16="http://schemas.microsoft.com/office/drawing/2014/main" id="{9156957E-00B1-45A5-B149-7A76F5AA2B1A}"/>
                  </a:ext>
                </a:extLst>
              </p:cNvPr>
              <p:cNvGrpSpPr/>
              <p:nvPr/>
            </p:nvGrpSpPr>
            <p:grpSpPr>
              <a:xfrm>
                <a:off x="412526" y="3501008"/>
                <a:ext cx="9888845" cy="1304978"/>
                <a:chOff x="267703" y="1600839"/>
                <a:chExt cx="9888845" cy="1304978"/>
              </a:xfrm>
            </p:grpSpPr>
            <p:sp>
              <p:nvSpPr>
                <p:cNvPr id="15" name="Rectangle 14">
                  <a:extLst>
                    <a:ext uri="{FF2B5EF4-FFF2-40B4-BE49-F238E27FC236}">
                      <a16:creationId xmlns:a16="http://schemas.microsoft.com/office/drawing/2014/main" id="{BD80541E-8C9B-486D-AE04-AE5B7F288412}"/>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74916AE-786C-432A-B62C-8785EECFFB9B}"/>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129FC72E-3B81-45C2-9381-99170CEF48E1}"/>
                    </a:ext>
                  </a:extLst>
                </p:cNvPr>
                <p:cNvGrpSpPr/>
                <p:nvPr/>
              </p:nvGrpSpPr>
              <p:grpSpPr>
                <a:xfrm>
                  <a:off x="1651832" y="1600839"/>
                  <a:ext cx="8504716" cy="1296144"/>
                  <a:chOff x="31591" y="1556792"/>
                  <a:chExt cx="8504716" cy="1296144"/>
                </a:xfrm>
              </p:grpSpPr>
              <p:grpSp>
                <p:nvGrpSpPr>
                  <p:cNvPr id="21" name="Group 20">
                    <a:extLst>
                      <a:ext uri="{FF2B5EF4-FFF2-40B4-BE49-F238E27FC236}">
                        <a16:creationId xmlns:a16="http://schemas.microsoft.com/office/drawing/2014/main" id="{3FDC3B30-25C6-44B9-96FB-2A9D144647CC}"/>
                      </a:ext>
                    </a:extLst>
                  </p:cNvPr>
                  <p:cNvGrpSpPr/>
                  <p:nvPr/>
                </p:nvGrpSpPr>
                <p:grpSpPr>
                  <a:xfrm>
                    <a:off x="669977" y="1556792"/>
                    <a:ext cx="7208035" cy="1296144"/>
                    <a:chOff x="669977" y="1556792"/>
                    <a:chExt cx="7208035" cy="1296144"/>
                  </a:xfrm>
                </p:grpSpPr>
                <p:sp>
                  <p:nvSpPr>
                    <p:cNvPr id="26" name="Rectangle 25">
                      <a:extLst>
                        <a:ext uri="{FF2B5EF4-FFF2-40B4-BE49-F238E27FC236}">
                          <a16:creationId xmlns:a16="http://schemas.microsoft.com/office/drawing/2014/main" id="{E2C5BFBC-639C-499F-9371-3CF45FCEA1F1}"/>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03BE6C1-10D3-4433-B2E5-5F78442229F6}"/>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8" name="TextBox 27">
                      <a:extLst>
                        <a:ext uri="{FF2B5EF4-FFF2-40B4-BE49-F238E27FC236}">
                          <a16:creationId xmlns:a16="http://schemas.microsoft.com/office/drawing/2014/main" id="{4C7E97F2-BDA4-42C2-8854-2FF5158283DB}"/>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29" name="TextBox 28">
                      <a:extLst>
                        <a:ext uri="{FF2B5EF4-FFF2-40B4-BE49-F238E27FC236}">
                          <a16:creationId xmlns:a16="http://schemas.microsoft.com/office/drawing/2014/main" id="{D2F92F19-B3B1-4866-991E-4C95CA1D4B00}"/>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30" name="TextBox 29">
                      <a:extLst>
                        <a:ext uri="{FF2B5EF4-FFF2-40B4-BE49-F238E27FC236}">
                          <a16:creationId xmlns:a16="http://schemas.microsoft.com/office/drawing/2014/main" id="{BF838F17-DC29-4D8B-8A84-26D94291DA51}"/>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22" name="Arrow: Right 21">
                    <a:extLst>
                      <a:ext uri="{FF2B5EF4-FFF2-40B4-BE49-F238E27FC236}">
                        <a16:creationId xmlns:a16="http://schemas.microsoft.com/office/drawing/2014/main" id="{AAF9401C-A86A-4DE8-A1CF-7980B79607A1}"/>
                      </a:ext>
                    </a:extLst>
                  </p:cNvPr>
                  <p:cNvSpPr/>
                  <p:nvPr/>
                </p:nvSpPr>
                <p:spPr>
                  <a:xfrm>
                    <a:off x="2655537"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900CFCEE-1826-482E-96C0-D1124B2DE12C}"/>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B749622A-90B0-461B-85C3-7B4CD146FFEF}"/>
                      </a:ext>
                    </a:extLst>
                  </p:cNvPr>
                  <p:cNvSpPr/>
                  <p:nvPr/>
                </p:nvSpPr>
                <p:spPr>
                  <a:xfrm>
                    <a:off x="792990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id="{818C1EA8-00E9-4D1B-B73E-8B8A18D3E52B}"/>
                      </a:ext>
                    </a:extLst>
                  </p:cNvPr>
                  <p:cNvSpPr/>
                  <p:nvPr/>
                </p:nvSpPr>
                <p:spPr>
                  <a:xfrm>
                    <a:off x="530986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Flowchart: Magnetic Disk 17">
                  <a:extLst>
                    <a:ext uri="{FF2B5EF4-FFF2-40B4-BE49-F238E27FC236}">
                      <a16:creationId xmlns:a16="http://schemas.microsoft.com/office/drawing/2014/main" id="{4A0A036B-D21B-421D-8C0F-30EC2D4332E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9D5FA32F-E82D-43CE-9770-9264C8CEE23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20" name="TextBox 19">
                  <a:extLst>
                    <a:ext uri="{FF2B5EF4-FFF2-40B4-BE49-F238E27FC236}">
                      <a16:creationId xmlns:a16="http://schemas.microsoft.com/office/drawing/2014/main" id="{3A3B5386-2C3D-4A02-B57D-467CE56C69B0}"/>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3" name="Oval 12">
                <a:extLst>
                  <a:ext uri="{FF2B5EF4-FFF2-40B4-BE49-F238E27FC236}">
                    <a16:creationId xmlns:a16="http://schemas.microsoft.com/office/drawing/2014/main" id="{D2615CA0-878F-4F06-AB93-E137E1BDC5A2}"/>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CFB0DA96-A728-4AD3-B224-156E3919271B}"/>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C141B297-5A31-4005-9334-3CED39A9E014}"/>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A22CC8F0-FD47-4424-AEF0-523113F8795C}"/>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15008520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FC4DF6AE-11EE-4B12-BA25-FF6EF84E5637}"/>
              </a:ext>
            </a:extLst>
          </p:cNvPr>
          <p:cNvSpPr/>
          <p:nvPr/>
        </p:nvSpPr>
        <p:spPr>
          <a:xfrm>
            <a:off x="238403" y="1196752"/>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RANK()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a:p>
            <a:pPr marL="342900" indent="-342900">
              <a:buFont typeface="Wingdings" panose="05000000000000000000" pitchFamily="2" charset="2"/>
              <a:buChar char="Ø"/>
            </a:pPr>
            <a:endParaRPr lang="en-US" sz="800" dirty="0">
              <a:solidFill>
                <a:srgbClr val="0077AA"/>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DENSE_RANK()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a:p>
            <a:pPr marL="342900" indent="-342900">
              <a:buFont typeface="Wingdings" panose="05000000000000000000" pitchFamily="2" charset="2"/>
              <a:buChar char="Ø"/>
            </a:pPr>
            <a:endParaRPr lang="en-US" sz="800" dirty="0">
              <a:solidFill>
                <a:srgbClr val="0077AA"/>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ROW_NUMBER()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p:txBody>
      </p:sp>
      <p:sp>
        <p:nvSpPr>
          <p:cNvPr id="8" name="TextBox 7">
            <a:extLst>
              <a:ext uri="{FF2B5EF4-FFF2-40B4-BE49-F238E27FC236}">
                <a16:creationId xmlns:a16="http://schemas.microsoft.com/office/drawing/2014/main" id="{20EC0F7F-618D-459D-BF91-31F062C77165}"/>
              </a:ext>
            </a:extLst>
          </p:cNvPr>
          <p:cNvSpPr txBox="1"/>
          <p:nvPr/>
        </p:nvSpPr>
        <p:spPr>
          <a:xfrm>
            <a:off x="241261" y="2526272"/>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0" name="Rectangle 9">
            <a:extLst>
              <a:ext uri="{FF2B5EF4-FFF2-40B4-BE49-F238E27FC236}">
                <a16:creationId xmlns:a16="http://schemas.microsoft.com/office/drawing/2014/main" id="{7604C345-F185-4C05-A059-3AEA479888C3}"/>
              </a:ext>
            </a:extLst>
          </p:cNvPr>
          <p:cNvSpPr/>
          <p:nvPr/>
        </p:nvSpPr>
        <p:spPr>
          <a:xfrm>
            <a:off x="238401" y="4653136"/>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160337425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EE9900"/>
                </a:solidFill>
                <a:latin typeface="Segoe UI" panose="020B0502040204020203" pitchFamily="34" charset="0"/>
                <a:cs typeface="Segoe UI" panose="020B0502040204020203" pitchFamily="34" charset="0"/>
              </a:rPr>
              <a:t>@</a:t>
            </a:r>
            <a:r>
              <a:rPr lang="en-IN" i="1" dirty="0">
                <a:solidFill>
                  <a:srgbClr val="EE9900"/>
                </a:solidFill>
                <a:latin typeface="Segoe UI" panose="020B0502040204020203" pitchFamily="34" charset="0"/>
                <a:cs typeface="Segoe UI" panose="020B0502040204020203" pitchFamily="34" charset="0"/>
              </a:rPr>
              <a:t>var_name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expr</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EE9900"/>
                </a:solidFill>
                <a:latin typeface="Segoe UI" panose="020B0502040204020203" pitchFamily="34" charset="0"/>
                <a:cs typeface="Segoe UI" panose="020B0502040204020203" pitchFamily="34" charset="0"/>
              </a:rPr>
              <a:t>@</a:t>
            </a:r>
            <a:r>
              <a:rPr lang="en-IN" i="1" dirty="0">
                <a:solidFill>
                  <a:srgbClr val="EE9900"/>
                </a:solidFill>
                <a:latin typeface="Segoe UI" panose="020B0502040204020203" pitchFamily="34" charset="0"/>
                <a:cs typeface="Segoe UI" panose="020B0502040204020203" pitchFamily="34" charset="0"/>
              </a:rPr>
              <a:t>var_name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expr</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2040238199"/>
              </p:ext>
            </p:extLst>
          </p:nvPr>
        </p:nvGraphicFramePr>
        <p:xfrm>
          <a:off x="1676182" y="2543897"/>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934295"/>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EB18A9E-40C8-4D98-A504-3459882D0F33}"/>
              </a:ext>
            </a:extLst>
          </p:cNvPr>
          <p:cNvSpPr/>
          <p:nvPr/>
        </p:nvSpPr>
        <p:spPr>
          <a:xfrm>
            <a:off x="1763256" y="1195993"/>
            <a:ext cx="9733343"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date + INTERVAL expr unit + INTERVAL expr unit + INTERVAL expr unit + . . .</a:t>
            </a:r>
          </a:p>
          <a:p>
            <a:pPr eaLnBrk="0" fontAlgn="base" hangingPunct="0">
              <a:spcBef>
                <a:spcPct val="0"/>
              </a:spcBef>
              <a:spcAft>
                <a:spcPct val="0"/>
              </a:spcAft>
            </a:pPr>
            <a:endParaRPr lang="en-IN" sz="400" dirty="0">
              <a:solidFill>
                <a:srgbClr val="0077AA"/>
              </a:solidFill>
              <a:latin typeface="Segoe UI" panose="020B0502040204020203" pitchFamily="34" charset="0"/>
              <a:cs typeface="Segoe UI" panose="020B0502040204020203" pitchFamily="34" charset="0"/>
            </a:endParaRPr>
          </a:p>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date - INTERVAL expr unit - INTERVAL expr unit - INTERVAL expr unit - . . .</a:t>
            </a:r>
          </a:p>
        </p:txBody>
      </p:sp>
    </p:spTree>
    <p:extLst>
      <p:ext uri="{BB962C8B-B14F-4D97-AF65-F5344CB8AC3E}">
        <p14:creationId xmlns:p14="http://schemas.microsoft.com/office/powerpoint/2010/main" val="371542444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ADDDATE(date, INTERVAL expr unit)   /   DATE_ADD (date, INTERVAL expr unit)</a:t>
            </a:r>
          </a:p>
        </p:txBody>
      </p:sp>
      <p:sp>
        <p:nvSpPr>
          <p:cNvPr id="6" name="Rectangle 5"/>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ADDDATE() is a synonym for 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6C2C945B-B914-47C7-9F6A-8BDEAA72BABA}"/>
              </a:ext>
            </a:extLst>
          </p:cNvPr>
          <p:cNvSpPr/>
          <p:nvPr/>
        </p:nvSpPr>
        <p:spPr>
          <a:xfrm>
            <a:off x="1752372" y="1219200"/>
            <a:ext cx="86747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SUBDATE(date, INTERVAL expr unit)   /   DATE_SUB(date, INTERVAL expr unit)</a:t>
            </a:r>
          </a:p>
        </p:txBody>
      </p:sp>
      <p:sp>
        <p:nvSpPr>
          <p:cNvPr id="13" name="Rectangle 12">
            <a:extLst>
              <a:ext uri="{FF2B5EF4-FFF2-40B4-BE49-F238E27FC236}">
                <a16:creationId xmlns:a16="http://schemas.microsoft.com/office/drawing/2014/main" id="{E98F841B-BD02-4D43-AE71-7E66458DAC8C}"/>
              </a:ext>
            </a:extLst>
          </p:cNvPr>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SUBDATE() is a synonym for DATE_SUB().</a:t>
            </a:r>
          </a:p>
        </p:txBody>
      </p:sp>
      <p:sp>
        <p:nvSpPr>
          <p:cNvPr id="14" name="Rectangle 13">
            <a:extLst>
              <a:ext uri="{FF2B5EF4-FFF2-40B4-BE49-F238E27FC236}">
                <a16:creationId xmlns:a16="http://schemas.microsoft.com/office/drawing/2014/main" id="{DD827EA9-B55C-4C75-AC25-F11769451FF6}"/>
              </a:ext>
            </a:extLst>
          </p:cNvPr>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15" name="Table 14">
            <a:extLst>
              <a:ext uri="{FF2B5EF4-FFF2-40B4-BE49-F238E27FC236}">
                <a16:creationId xmlns:a16="http://schemas.microsoft.com/office/drawing/2014/main" id="{A3016F49-DE45-4322-A8E3-5501EE7BB695}"/>
              </a:ext>
            </a:extLst>
          </p:cNvPr>
          <p:cNvGraphicFramePr>
            <a:graphicFrameLocks noGrp="1"/>
          </p:cNvGraphicFramePr>
          <p:nvPr>
            <p:extLst>
              <p:ext uri="{D42A27DB-BD31-4B8C-83A1-F6EECF244321}">
                <p14:modId xmlns:p14="http://schemas.microsoft.com/office/powerpoint/2010/main" val="3224185546"/>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03008378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ADDTIME(expr1, expr2)</a:t>
            </a:r>
          </a:p>
        </p:txBody>
      </p:sp>
      <p:sp>
        <p:nvSpPr>
          <p:cNvPr id="6" name="Rectangle 5"/>
          <p:cNvSpPr/>
          <p:nvPr/>
        </p:nvSpPr>
        <p:spPr>
          <a:xfrm>
            <a:off x="1752373" y="2132856"/>
            <a:ext cx="8457098"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5C06429-706C-42C0-AF50-9BE7FF55C984}"/>
              </a:ext>
            </a:extLst>
          </p:cNvPr>
          <p:cNvSpPr txBox="1"/>
          <p:nvPr/>
        </p:nvSpPr>
        <p:spPr>
          <a:xfrm>
            <a:off x="392829" y="2852936"/>
            <a:ext cx="11463811"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625000132"/>
      </p:ext>
    </p:extLst>
  </p:cSld>
  <p:clrMapOvr>
    <a:masterClrMapping/>
  </p:clrMapOvr>
  <p:transition spd="slow"/>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SUBTIME(expr1, expr2)</a:t>
            </a:r>
          </a:p>
        </p:txBody>
      </p:sp>
      <p:sp>
        <p:nvSpPr>
          <p:cNvPr id="6" name="Rectangle 5"/>
          <p:cNvSpPr/>
          <p:nvPr/>
        </p:nvSpPr>
        <p:spPr>
          <a:xfrm>
            <a:off x="1752373" y="2276872"/>
            <a:ext cx="8457098" cy="74187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BCF2E69A-66AD-4234-93E3-F8A2512C3FB4}"/>
              </a:ext>
            </a:extLst>
          </p:cNvPr>
          <p:cNvSpPr txBox="1"/>
          <p:nvPr/>
        </p:nvSpPr>
        <p:spPr>
          <a:xfrm>
            <a:off x="406575" y="3006819"/>
            <a:ext cx="11524836"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701659357"/>
      </p:ext>
    </p:extLst>
  </p:cSld>
  <p:clrMapOvr>
    <a:masterClrMapping/>
  </p:clrMapOvr>
  <p:transition spd="slow"/>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18542" y="1609137"/>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80933" y="776898"/>
            <a:ext cx="11832267"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172291521"/>
              </p:ext>
            </p:extLst>
          </p:nvPr>
        </p:nvGraphicFramePr>
        <p:xfrm>
          <a:off x="133056" y="838202"/>
          <a:ext cx="11880000" cy="4193961"/>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129677">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229200"/>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29465148"/>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ASCII</a:t>
                      </a:r>
                      <a:r>
                        <a:rPr kumimoji="0" lang="en-IN" sz="1800" b="1" kern="1200" dirty="0">
                          <a:solidFill>
                            <a:schemeClr val="tx1"/>
                          </a:solidFill>
                          <a:effectLst/>
                          <a:latin typeface="Liberation Mono"/>
                        </a:rPr>
                        <a:t>(ename)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CHAR</a:t>
                      </a:r>
                      <a:r>
                        <a:rPr kumimoji="0" lang="en-IN" sz="1800" b="1" kern="1200" dirty="0">
                          <a:solidFill>
                            <a:schemeClr val="tx1"/>
                          </a:solidFill>
                          <a:effectLst/>
                          <a:latin typeface="Liberation Mono"/>
                        </a:rPr>
                        <a:t>(65, 66, 67);</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CAST</a:t>
                      </a:r>
                      <a:r>
                        <a:rPr kumimoji="0" lang="en-IN" sz="1800" b="1" kern="1200" dirty="0">
                          <a:solidFill>
                            <a:schemeClr val="tx1"/>
                          </a:solidFill>
                          <a:effectLst/>
                          <a:latin typeface="Liberation Mono"/>
                        </a:rPr>
                        <a:t>(char(65, 66, 67) as CHAR);</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CONCAT</a:t>
                      </a:r>
                      <a:r>
                        <a:rPr kumimoji="0" lang="en-IN" sz="1800" b="1" kern="1200" dirty="0">
                          <a:solidFill>
                            <a:schemeClr val="tx1"/>
                          </a:solidFill>
                          <a:effectLst/>
                          <a:latin typeface="Liberation Mono"/>
                        </a:rPr>
                        <a:t>('Mr.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891808895"/>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94760250"/>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('pune',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(NULL,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a:t>
                      </a:r>
                      <a:r>
                        <a:rPr lang="en-IN" sz="1800" kern="1200" dirty="0">
                          <a:solidFill>
                            <a:schemeClr val="accent6">
                              <a:lumMod val="50000"/>
                            </a:schemeClr>
                          </a:solidFill>
                          <a:latin typeface="Liberation Mono"/>
                          <a:ea typeface="+mn-ea"/>
                          <a:cs typeface="Arial" panose="020B0604020202020204" pitchFamily="34" charset="0"/>
                        </a:rPr>
                        <a:t>LCASE</a:t>
                      </a:r>
                      <a:r>
                        <a:rPr kumimoji="0" lang="en-IN" sz="1800" kern="1200" dirty="0">
                          <a:solidFill>
                            <a:schemeClr val="tx1"/>
                          </a:solidFill>
                          <a:effectLst/>
                          <a:latin typeface="Liberation Mono"/>
                        </a:rPr>
                        <a:t>() is a synonym for </a:t>
                      </a:r>
                      <a:r>
                        <a:rPr lang="en-IN" sz="1800" kern="1200" dirty="0">
                          <a:solidFill>
                            <a:schemeClr val="accent6">
                              <a:lumMod val="50000"/>
                            </a:schemeClr>
                          </a:solidFill>
                          <a:latin typeface="Liberation Mono"/>
                          <a:ea typeface="+mn-ea"/>
                          <a:cs typeface="Arial" panose="020B0604020202020204" pitchFamily="34" charset="0"/>
                        </a:rPr>
                        <a:t>LOWER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lang="en-US" sz="1800" kern="1200" dirty="0">
                          <a:solidFill>
                            <a:schemeClr val="accent6">
                              <a:lumMod val="50000"/>
                            </a:schemeClr>
                          </a:solidFill>
                          <a:latin typeface="Liberation Mono"/>
                          <a:ea typeface="+mn-ea"/>
                          <a:cs typeface="Arial" panose="020B0604020202020204" pitchFamily="34" charset="0"/>
                        </a:rPr>
                        <a:t>UCASE</a:t>
                      </a:r>
                      <a:r>
                        <a:rPr kumimoji="0" lang="en-US" sz="1800" kern="1200" dirty="0">
                          <a:solidFill>
                            <a:schemeClr val="tx1"/>
                          </a:solidFill>
                          <a:effectLst/>
                          <a:latin typeface="Liberation Mono"/>
                        </a:rPr>
                        <a:t>() is a synonym for </a:t>
                      </a:r>
                      <a:r>
                        <a:rPr lang="en-US" sz="1800" kern="1200" dirty="0">
                          <a:solidFill>
                            <a:schemeClr val="accent6">
                              <a:lumMod val="50000"/>
                            </a:schemeClr>
                          </a:solidFill>
                          <a:latin typeface="Liberation Mono"/>
                          <a:ea typeface="+mn-ea"/>
                          <a:cs typeface="Arial" panose="020B0604020202020204" pitchFamily="34" charset="0"/>
                        </a:rPr>
                        <a:t>UPPER</a:t>
                      </a:r>
                      <a:r>
                        <a:rPr kumimoji="0" lang="en-US"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rgbClr val="669900"/>
                </a:solidFill>
                <a:latin typeface="Liberation Mono"/>
              </a:rPr>
              <a:t>'saleel</a:t>
            </a:r>
            <a:r>
              <a:rPr lang="en-IN" dirty="0">
                <a:latin typeface="Liberation Mono"/>
              </a:rPr>
              <a:t>') -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chemeClr val="accent6">
                    <a:lumMod val="50000"/>
                  </a:schemeClr>
                </a:solidFill>
                <a:latin typeface="Liberation Mono"/>
                <a:cs typeface="Arial" panose="020B0604020202020204" pitchFamily="34" charset="0"/>
              </a:rPr>
              <a:t>REPLACE</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'e</a:t>
            </a:r>
            <a:r>
              <a:rPr lang="en-IN" dirty="0">
                <a:latin typeface="Liberation Mono"/>
              </a:rPr>
              <a:t>', ''));</a:t>
            </a:r>
          </a:p>
        </p:txBody>
      </p:sp>
    </p:spTree>
    <p:extLst>
      <p:ext uri="{BB962C8B-B14F-4D97-AF65-F5344CB8AC3E}">
        <p14:creationId xmlns:p14="http://schemas.microsoft.com/office/powerpoint/2010/main" val="179439524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21708540"/>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11894658"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606973100"/>
              </p:ext>
            </p:extLst>
          </p:nvPr>
        </p:nvGraphicFramePr>
        <p:xfrm>
          <a:off x="133200" y="787406"/>
          <a:ext cx="11880000" cy="561001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REPLACE</a:t>
                      </a:r>
                      <a:r>
                        <a:rPr kumimoji="0" lang="en-IN" sz="1800" b="0" kern="1200" dirty="0">
                          <a:solidFill>
                            <a:schemeClr val="tx1"/>
                          </a:solidFill>
                          <a:effectLst/>
                          <a:latin typeface="Liberation Mono"/>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rPr>
                        <a:t>,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lang="en-IN" sz="1800" b="1" kern="1200" dirty="0">
                          <a:solidFill>
                            <a:schemeClr val="accent6">
                              <a:lumMod val="50000"/>
                            </a:schemeClr>
                          </a:solidFill>
                          <a:latin typeface="Liberation Mono"/>
                          <a:ea typeface="+mn-ea"/>
                          <a:cs typeface="Arial" panose="020B0604020202020204" pitchFamily="34" charset="0"/>
                        </a:rPr>
                        <a:t>SUBSTRING</a:t>
                      </a:r>
                      <a:r>
                        <a:rPr kumimoji="0" lang="en-IN" sz="1800" b="1" kern="1200" dirty="0">
                          <a:solidFill>
                            <a:schemeClr val="tx1"/>
                          </a:solidFill>
                          <a:effectLst/>
                          <a:latin typeface="Liberation Mono"/>
                        </a:rPr>
                        <a:t>(str,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ea typeface="+mn-ea"/>
                          <a:cs typeface="+mn-cs"/>
                        </a:rPr>
                        <a:t>REPEAT(str, count)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593217188"/>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latin typeface="Liberation Mono"/>
              </a:rPr>
              <a:t>(-1.58);</a:t>
            </a:r>
            <a:endParaRPr lang="en-IN" dirty="0">
              <a:latin typeface="Liberation Mono"/>
            </a:endParaRPr>
          </a:p>
        </p:txBody>
      </p:sp>
      <p:sp>
        <p:nvSpPr>
          <p:cNvPr id="9" name="TextBox 8">
            <a:extLst>
              <a:ext uri="{FF2B5EF4-FFF2-40B4-BE49-F238E27FC236}">
                <a16:creationId xmlns:a16="http://schemas.microsoft.com/office/drawing/2014/main" id="{4C7EC731-DAEB-45E9-BCE4-07C5AF6C16A6}"/>
              </a:ext>
            </a:extLst>
          </p:cNvPr>
          <p:cNvSpPr txBox="1"/>
          <p:nvPr/>
        </p:nvSpPr>
        <p:spPr>
          <a:xfrm>
            <a:off x="5303118" y="4494341"/>
            <a:ext cx="3024336" cy="369332"/>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GREATEST</a:t>
            </a:r>
            <a:r>
              <a:rPr lang="en-IN" dirty="0">
                <a:solidFill>
                  <a:schemeClr val="bg1">
                    <a:lumMod val="65000"/>
                  </a:schemeClr>
                </a:solidFill>
                <a:latin typeface="Liberation Mono"/>
                <a:cs typeface="Arial" panose="020B0604020202020204" pitchFamily="34" charset="0"/>
              </a:rPr>
              <a:t>(</a:t>
            </a:r>
            <a:r>
              <a:rPr lang="en-IN" dirty="0">
                <a:latin typeface="Liberation Mono"/>
              </a:rPr>
              <a:t>-1, -1.01</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7416864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868567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10" y="837050"/>
            <a:ext cx="11500020" cy="646247"/>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11" y="1715865"/>
            <a:ext cx="11159788" cy="4609500"/>
          </a:xfrm>
          <a:prstGeom prst="rect">
            <a:avLst/>
          </a:prstGeom>
        </p:spPr>
      </p:pic>
      <p:pic>
        <p:nvPicPr>
          <p:cNvPr id="5" name="Picture 4">
            <a:extLst>
              <a:ext uri="{FF2B5EF4-FFF2-40B4-BE49-F238E27FC236}">
                <a16:creationId xmlns:a16="http://schemas.microsoft.com/office/drawing/2014/main" id="{B081DAE2-5C0C-4A14-BF84-C765D017A9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3DAA7E3-2DA9-49FA-BE75-742FA0A3BE7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284237784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CROSS JOIN </a:t>
            </a:r>
            <a:r>
              <a:rPr lang="en-US" dirty="0">
                <a:solidFill>
                  <a:srgbClr val="0077AA"/>
                </a:solidFill>
                <a:latin typeface="Segoe UI" panose="020B0502040204020203" pitchFamily="34" charset="0"/>
                <a:cs typeface="Segoe UI" panose="020B0502040204020203" pitchFamily="34" charset="0"/>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14" y="765051"/>
            <a:ext cx="11231785" cy="646247"/>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2974" y="1841522"/>
            <a:ext cx="11136126" cy="4611420"/>
          </a:xfrm>
          <a:prstGeom prst="rect">
            <a:avLst/>
          </a:prstGeom>
        </p:spPr>
      </p:pic>
      <p:sp>
        <p:nvSpPr>
          <p:cNvPr id="5" name="Rectangle 4">
            <a:extLst>
              <a:ext uri="{FF2B5EF4-FFF2-40B4-BE49-F238E27FC236}">
                <a16:creationId xmlns:a16="http://schemas.microsoft.com/office/drawing/2014/main" id="{EEEF5971-988D-4A0E-9279-295AF6C843D6}"/>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7BFF4211-9C20-4907-88C4-889B09DB59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964463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a:t>
            </a:r>
            <a:r>
              <a:rPr lang="en-US" dirty="0">
                <a:solidFill>
                  <a:srgbClr val="0077AA"/>
                </a:solidFill>
                <a:uFill>
                  <a:solidFill>
                    <a:srgbClr val="FF0000"/>
                  </a:solidFill>
                </a:uFill>
                <a:latin typeface="Segoe UI" panose="020B0502040204020203" pitchFamily="34" charset="0"/>
                <a:cs typeface="Segoe UI" panose="020B0502040204020203" pitchFamily="34" charset="0"/>
              </a:rPr>
              <a:t>&gt; [INNER]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ON</a:t>
            </a:r>
            <a:r>
              <a:rPr lang="en-US" dirty="0">
                <a:solidFill>
                  <a:srgbClr val="0077AA"/>
                </a:solidFill>
                <a:latin typeface="Segoe UI" panose="020B0502040204020203" pitchFamily="34" charset="0"/>
                <a:cs typeface="Segoe UI" panose="020B0502040204020203" pitchFamily="34" charset="0"/>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[INNER]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NATURAL JOIN </a:t>
            </a:r>
            <a:r>
              <a:rPr lang="en-US" dirty="0">
                <a:solidFill>
                  <a:srgbClr val="0077AA"/>
                </a:solidFill>
                <a:latin typeface="Segoe UI" panose="020B0502040204020203" pitchFamily="34" charset="0"/>
                <a:cs typeface="Segoe UI" panose="020B0502040204020203" pitchFamily="34" charset="0"/>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SIMPLE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646331"/>
          </a:xfrm>
          <a:prstGeom prst="rect">
            <a:avLst/>
          </a:prstGeom>
        </p:spPr>
        <p:txBody>
          <a:bodyPr wrap="square">
            <a:spAutoFit/>
          </a:bodyPr>
          <a:lstStyle/>
          <a:p>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ea typeface="Verdana" panose="020B0604030504040204" pitchFamily="34" charset="0"/>
                <a:cs typeface="Segoe UI" panose="020B0502040204020203" pitchFamily="34" charset="0"/>
              </a:rPr>
              <a:t>LEFT [OUTER ] JOIN </a:t>
            </a:r>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ea typeface="Verdana" panose="020B0604030504040204" pitchFamily="34" charset="0"/>
                <a:cs typeface="Segoe UI" panose="020B0502040204020203" pitchFamily="34" charset="0"/>
              </a:rPr>
              <a:t>ON</a:t>
            </a:r>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23" y="660862"/>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482" y="1629035"/>
            <a:ext cx="11571449" cy="646247"/>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14" y="2502975"/>
            <a:ext cx="11145115" cy="4237962"/>
          </a:xfrm>
          <a:prstGeom prst="rect">
            <a:avLst/>
          </a:prstGeom>
        </p:spPr>
      </p:pic>
      <p:sp>
        <p:nvSpPr>
          <p:cNvPr id="6" name="Rectangle 5">
            <a:extLst>
              <a:ext uri="{FF2B5EF4-FFF2-40B4-BE49-F238E27FC236}">
                <a16:creationId xmlns:a16="http://schemas.microsoft.com/office/drawing/2014/main" id="{1CE9C1DB-CF56-40FA-ADA4-97E61274116D}"/>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F2CB962B-5F2B-4611-B8FC-C3DB4B61A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347285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LEFT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RIGHT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ON</a:t>
            </a:r>
            <a:r>
              <a:rPr lang="en-US" dirty="0">
                <a:solidFill>
                  <a:srgbClr val="0077AA"/>
                </a:solidFill>
                <a:latin typeface="Segoe UI" panose="020B0502040204020203" pitchFamily="34" charset="0"/>
                <a:cs typeface="Segoe UI" panose="020B0502040204020203" pitchFamily="34" charset="0"/>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482" y="664590"/>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662" y="1636349"/>
            <a:ext cx="11571449" cy="646247"/>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12" y="2297108"/>
            <a:ext cx="11144149" cy="4454215"/>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301A5AA7-EBB1-44FF-B40F-B407D0E5986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E745EFA0-9194-42E5-972F-039BA5CC1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1172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1827" y="3873638"/>
            <a:ext cx="8598595" cy="223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20" y="765051"/>
            <a:ext cx="11519780" cy="646247"/>
          </a:xfrm>
          <a:prstGeom prst="rect">
            <a:avLst/>
          </a:prstGeom>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15" y="1701033"/>
            <a:ext cx="11231785" cy="4895906"/>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7757" y="1715097"/>
            <a:ext cx="3911906" cy="4881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7E6BA00D-542B-4912-8F7D-12D552DCA98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D88E46C-67E7-4BD6-8C75-F8D7ED629A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516683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2CC314-9029-4C8E-BDAB-9270E5032D32}"/>
              </a:ext>
            </a:extLst>
          </p:cNvPr>
          <p:cNvSpPr txBox="1"/>
          <p:nvPr/>
        </p:nvSpPr>
        <p:spPr>
          <a:xfrm>
            <a:off x="10631119" y="156723"/>
            <a:ext cx="1552470" cy="400058"/>
          </a:xfrm>
          <a:prstGeom prst="rect">
            <a:avLst/>
          </a:prstGeom>
          <a:noFill/>
          <a:ln w="12700">
            <a:solidFill>
              <a:schemeClr val="accent2"/>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spTree>
    <p:extLst>
      <p:ext uri="{BB962C8B-B14F-4D97-AF65-F5344CB8AC3E}">
        <p14:creationId xmlns:p14="http://schemas.microsoft.com/office/powerpoint/2010/main" val="36830715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RIGHT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SELECT a.column_name, b.column_name... FROM table1 a, table1 b  WHERE a.common_name = b.common_name;</a:t>
            </a:r>
            <a:endParaRPr lang="en-US" dirty="0">
              <a:solidFill>
                <a:srgbClr val="0077AA"/>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UNION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ALL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DISTINCT</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UNION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ALL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DISTINCT</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noFill/>
          <a:ln w="12700">
            <a:no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305256"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Segoe UI" panose="020B0502040204020203" pitchFamily="34" charset="0"/>
                <a:cs typeface="Segoe UI" panose="020B0502040204020203"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38128"/>
            <a:ext cx="11233248" cy="36933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UPDATE</a:t>
            </a:r>
            <a:r>
              <a:rPr lang="en-US" dirty="0">
                <a:latin typeface="Segoe UI" panose="020B0502040204020203" pitchFamily="34" charset="0"/>
                <a:cs typeface="Segoe UI" panose="020B0502040204020203" pitchFamily="34" charset="0"/>
              </a:rPr>
              <a:t> table_name </a:t>
            </a:r>
            <a:r>
              <a:rPr lang="en-US" dirty="0">
                <a:solidFill>
                  <a:srgbClr val="0077AA"/>
                </a:solidFill>
                <a:latin typeface="Segoe UI" panose="020B0502040204020203" pitchFamily="34" charset="0"/>
                <a:cs typeface="Segoe UI" panose="020B0502040204020203" pitchFamily="34" charset="0"/>
              </a:rPr>
              <a:t>SET</a:t>
            </a:r>
            <a:r>
              <a:rPr lang="en-US" dirty="0">
                <a:latin typeface="Segoe UI" panose="020B0502040204020203" pitchFamily="34" charset="0"/>
                <a:cs typeface="Segoe UI" panose="020B0502040204020203" pitchFamily="34" charset="0"/>
              </a:rPr>
              <a:t> column_name = </a:t>
            </a:r>
            <a:r>
              <a:rPr lang="en-US" dirty="0">
                <a:solidFill>
                  <a:srgbClr val="0077AA"/>
                </a:solidFill>
                <a:latin typeface="Segoe UI" panose="020B0502040204020203" pitchFamily="34" charset="0"/>
                <a:cs typeface="Segoe UI" panose="020B0502040204020203" pitchFamily="34" charset="0"/>
              </a:rPr>
              <a:t>(</a:t>
            </a:r>
            <a:r>
              <a:rPr lang="en-US">
                <a:solidFill>
                  <a:srgbClr val="0077AA"/>
                </a:solidFill>
                <a:latin typeface="Segoe UI" panose="020B0502040204020203" pitchFamily="34" charset="0"/>
                <a:cs typeface="Segoe UI" panose="020B0502040204020203" pitchFamily="34" charset="0"/>
              </a:rPr>
              <a:t>subquery) </a:t>
            </a:r>
            <a:r>
              <a:rPr lang="en-US">
                <a:latin typeface="Segoe UI" panose="020B0502040204020203" pitchFamily="34" charset="0"/>
                <a:cs typeface="Segoe UI" panose="020B0502040204020203" pitchFamily="34" charset="0"/>
              </a:rPr>
              <a:t>[ WHERE ]</a:t>
            </a:r>
            <a:endParaRPr lang="en-US" dirty="0">
              <a:solidFill>
                <a:srgbClr val="0077AA"/>
              </a:solidFill>
              <a:latin typeface="Segoe UI" panose="020B0502040204020203" pitchFamily="34" charset="0"/>
              <a:cs typeface="Segoe UI" panose="020B0502040204020203"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38128"/>
            <a:ext cx="11233248" cy="36933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DELETE</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a:t>
            </a:r>
            <a:r>
              <a:rPr lang="en-US" dirty="0">
                <a:latin typeface="Segoe UI" panose="020B0502040204020203" pitchFamily="34" charset="0"/>
                <a:cs typeface="Segoe UI" panose="020B0502040204020203" pitchFamily="34" charset="0"/>
              </a:rPr>
              <a:t> table_name [ WHERE  = </a:t>
            </a:r>
            <a:r>
              <a:rPr lang="en-US" dirty="0">
                <a:solidFill>
                  <a:srgbClr val="0077AA"/>
                </a:solidFill>
                <a:latin typeface="Segoe UI" panose="020B0502040204020203" pitchFamily="34" charset="0"/>
                <a:cs typeface="Segoe UI" panose="020B0502040204020203" pitchFamily="34" charset="0"/>
              </a:rPr>
              <a:t>(subquery)</a:t>
            </a:r>
            <a:r>
              <a:rPr lang="en-US" dirty="0">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58BBC722-83B2-4020-B363-94325ED95D49}"/>
              </a:ext>
            </a:extLst>
          </p:cNvPr>
          <p:cNvSpPr txBox="1"/>
          <p:nvPr/>
        </p:nvSpPr>
        <p:spPr>
          <a:xfrm>
            <a:off x="191344" y="5313982"/>
            <a:ext cx="11665296" cy="769441"/>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WITH var(param) as (SELECT) [CET] 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71921708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(subquery) FROM </a:t>
            </a:r>
            <a:r>
              <a:rPr lang="en-US" i="1" dirty="0">
                <a:solidFill>
                  <a:srgbClr val="0077AA"/>
                </a:solidFill>
                <a:latin typeface="Segoe UI" panose="020B0502040204020203" pitchFamily="34" charset="0"/>
                <a:cs typeface="Segoe UI" panose="020B0502040204020203" pitchFamily="34" charset="0"/>
              </a:rPr>
              <a:t>r</a:t>
            </a:r>
            <a:r>
              <a:rPr lang="en-US" dirty="0">
                <a:solidFill>
                  <a:srgbClr val="0077AA"/>
                </a:solidFill>
                <a:latin typeface="Segoe UI" panose="020B0502040204020203" pitchFamily="34" charset="0"/>
                <a:cs typeface="Segoe UI" panose="020B0502040204020203"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FROM </a:t>
            </a:r>
            <a:r>
              <a:rPr lang="en-US" i="1" dirty="0">
                <a:solidFill>
                  <a:srgbClr val="0077AA"/>
                </a:solidFill>
                <a:latin typeface="Segoe UI" panose="020B0502040204020203" pitchFamily="34" charset="0"/>
                <a:cs typeface="Segoe UI" panose="020B0502040204020203" pitchFamily="34" charset="0"/>
              </a:rPr>
              <a:t>r </a:t>
            </a:r>
            <a:r>
              <a:rPr lang="en-US" dirty="0">
                <a:solidFill>
                  <a:srgbClr val="0077AA"/>
                </a:solidFill>
                <a:latin typeface="Segoe UI" panose="020B0502040204020203" pitchFamily="34" charset="0"/>
                <a:cs typeface="Segoe UI" panose="020B0502040204020203" pitchFamily="34" charset="0"/>
              </a:rPr>
              <a:t>where</a:t>
            </a:r>
            <a:r>
              <a:rPr lang="en-US" i="1" dirty="0">
                <a:solidFill>
                  <a:srgbClr val="0077AA"/>
                </a:solidFill>
                <a:latin typeface="Segoe UI" panose="020B0502040204020203" pitchFamily="34" charset="0"/>
                <a:cs typeface="Segoe UI" panose="020B0502040204020203" pitchFamily="34" charset="0"/>
              </a:rPr>
              <a:t> p = </a:t>
            </a:r>
            <a:r>
              <a:rPr lang="en-US" dirty="0">
                <a:solidFill>
                  <a:srgbClr val="0077AA"/>
                </a:solidFill>
                <a:latin typeface="Segoe UI" panose="020B0502040204020203" pitchFamily="34" charset="0"/>
                <a:cs typeface="Segoe UI" panose="020B0502040204020203"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a:t>
            </a:r>
            <a:r>
              <a:rPr lang="en-IN" dirty="0">
                <a:solidFill>
                  <a:srgbClr val="A67F59"/>
                </a:solidFill>
                <a:latin typeface="Liberation Mono"/>
              </a:rPr>
              <a: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a:t>
            </a:r>
            <a:r>
              <a:rPr lang="en-US" dirty="0">
                <a:solidFill>
                  <a:srgbClr val="A67F59"/>
                </a:solidFill>
                <a:latin typeface="Liberation Mono"/>
              </a:rPr>
              <a: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a:t>
            </a:r>
            <a:r>
              <a:rPr lang="en-IN" dirty="0">
                <a:solidFill>
                  <a:srgbClr val="A67F59"/>
                </a:solidFill>
                <a:latin typeface="Liberation Mono"/>
              </a:rPr>
              <a:t>*</a:t>
            </a:r>
            <a:r>
              <a:rPr lang="en-IN" dirty="0">
                <a:latin typeface="Liberation Mono"/>
                <a:cs typeface="Arial" panose="020B0604020202020204" pitchFamily="34" charset="0"/>
              </a:rPr>
              <a: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a:t>
            </a:r>
            <a:r>
              <a:rPr lang="en-IN" dirty="0">
                <a:solidFill>
                  <a:srgbClr val="A67F59"/>
                </a:solidFill>
                <a:latin typeface="Liberation Mono"/>
              </a:rPr>
              <a:t>*</a:t>
            </a:r>
            <a:r>
              <a:rPr lang="en-IN" dirty="0">
                <a:latin typeface="Liberation Mono"/>
                <a:cs typeface="Arial" panose="020B0604020202020204" pitchFamily="34" charset="0"/>
              </a:rPr>
              <a: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a:t>
            </a:r>
            <a:r>
              <a:rPr lang="en-US" dirty="0">
                <a:solidFill>
                  <a:schemeClr val="tx1">
                    <a:lumMod val="75000"/>
                    <a:lumOff val="25000"/>
                  </a:schemeClr>
                </a:solidFill>
                <a:latin typeface="Palatino Linotype" panose="02040502050505030304" pitchFamily="18" charset="0"/>
              </a:rPr>
              <a:t>UNIQUE</a:t>
            </a:r>
            <a:r>
              <a:rPr lang="en-US" dirty="0">
                <a:latin typeface="Palatino Linotype" panose="02040502050505030304" pitchFamily="18" charset="0"/>
              </a:rPr>
              <a:t> constraint and </a:t>
            </a:r>
            <a:r>
              <a:rPr lang="en-US" dirty="0">
                <a:solidFill>
                  <a:schemeClr val="tx1">
                    <a:lumMod val="75000"/>
                    <a:lumOff val="25000"/>
                  </a:schemeClr>
                </a:solidFill>
                <a:latin typeface="Palatino Linotype" panose="02040502050505030304" pitchFamily="18" charset="0"/>
              </a:rPr>
              <a:t>PRIMARY</a:t>
            </a:r>
            <a:r>
              <a:rPr lang="en-US" dirty="0">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KEY</a:t>
            </a:r>
            <a:r>
              <a:rPr lang="en-US" dirty="0">
                <a:latin typeface="Palatino Linotype" panose="02040502050505030304" pitchFamily="18" charset="0"/>
              </a:rPr>
              <a:t>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4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5C409F-D0F8-49A9-B1AF-0199A3E7AAC3}"/>
              </a:ext>
            </a:extLst>
          </p:cNvPr>
          <p:cNvSpPr txBox="1"/>
          <p:nvPr/>
        </p:nvSpPr>
        <p:spPr>
          <a:xfrm>
            <a:off x="550590" y="4165834"/>
            <a:ext cx="1010765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4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754326"/>
          </a:xfrm>
          <a:prstGeom prst="rect">
            <a:avLst/>
          </a:prstGeom>
        </p:spPr>
        <p:txBody>
          <a:bodyPr wrap="square">
            <a:spAutoFit/>
          </a:bodyPr>
          <a:lstStyle/>
          <a:p>
            <a:r>
              <a:rPr lang="en-IN" sz="1600" dirty="0">
                <a:solidFill>
                  <a:srgbClr val="298AE5"/>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START TRANSACTION</a:t>
            </a:r>
          </a:p>
          <a:p>
            <a:r>
              <a:rPr lang="en-IN" dirty="0">
                <a:solidFill>
                  <a:srgbClr val="0077AA"/>
                </a:solidFill>
                <a:latin typeface="Segoe UI" panose="020B0502040204020203" pitchFamily="34" charset="0"/>
                <a:cs typeface="Segoe UI" panose="020B0502040204020203" pitchFamily="34" charset="0"/>
              </a:rPr>
              <a:t>     [transaction_characteristic]</a:t>
            </a:r>
          </a:p>
          <a:p>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transaction_characteristic:</a:t>
            </a:r>
          </a:p>
          <a:p>
            <a:r>
              <a:rPr lang="en-IN" dirty="0">
                <a:solidFill>
                  <a:srgbClr val="0077AA"/>
                </a:solidFill>
                <a:latin typeface="Segoe UI" panose="020B0502040204020203" pitchFamily="34" charset="0"/>
                <a:cs typeface="Segoe UI" panose="020B0502040204020203" pitchFamily="34" charset="0"/>
              </a:rPr>
              <a:t>  | READ WRITE</a:t>
            </a:r>
          </a:p>
          <a:p>
            <a:r>
              <a:rPr lang="en-IN" dirty="0">
                <a:solidFill>
                  <a:srgbClr val="0077AA"/>
                </a:solidFill>
                <a:latin typeface="Segoe UI" panose="020B0502040204020203" pitchFamily="34" charset="0"/>
                <a:cs typeface="Segoe UI" panose="020B0502040204020203" pitchFamily="34" charset="0"/>
              </a:rPr>
              <a:t>  | READ ONLY</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COMMIT [WORK]</a:t>
            </a:r>
          </a:p>
          <a:p>
            <a:r>
              <a:rPr lang="en-IN" dirty="0">
                <a:solidFill>
                  <a:srgbClr val="0077AA"/>
                </a:solidFill>
                <a:latin typeface="Segoe UI" panose="020B0502040204020203" pitchFamily="34" charset="0"/>
                <a:cs typeface="Segoe UI" panose="020B0502040204020203" pitchFamily="34" charset="0"/>
              </a:rPr>
              <a:t>ROLLBACK [WORK] </a:t>
            </a:r>
          </a:p>
          <a:p>
            <a:r>
              <a:rPr lang="en-IN" dirty="0">
                <a:solidFill>
                  <a:srgbClr val="0077AA"/>
                </a:solidFill>
                <a:latin typeface="Segoe UI" panose="020B0502040204020203" pitchFamily="34" charset="0"/>
                <a:cs typeface="Segoe UI" panose="020B0502040204020203" pitchFamily="34" charset="0"/>
              </a:rPr>
              <a:t>SET autocommit = {0 | 1}</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1676182" y="3272790"/>
            <a:ext cx="891424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564904"/>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4340659"/>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4869160"/>
            <a:ext cx="2916894" cy="36933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318192" y="3276620"/>
            <a:ext cx="9554028"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4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4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0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84649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2099856893"/>
              </p:ext>
            </p:extLst>
          </p:nvPr>
        </p:nvGraphicFramePr>
        <p:xfrm>
          <a:off x="308728" y="1124744"/>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652626"/>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253016"/>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596832"/>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37766"/>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94081766-5B8F-4133-80BD-3E0FF5394F41}"/>
              </a:ext>
            </a:extLst>
          </p:cNvPr>
          <p:cNvSpPr txBox="1"/>
          <p:nvPr/>
        </p:nvSpPr>
        <p:spPr>
          <a:xfrm>
            <a:off x="1676400" y="4593322"/>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2F9D832D-DC13-4570-B214-EAE13775FB56}"/>
              </a:ext>
            </a:extLst>
          </p:cNvPr>
          <p:cNvSpPr/>
          <p:nvPr/>
        </p:nvSpPr>
        <p:spPr>
          <a:xfrm>
            <a:off x="191344" y="736214"/>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Statements that return a </a:t>
            </a:r>
            <a:r>
              <a:rPr lang="en-IN" b="1" dirty="0">
                <a:solidFill>
                  <a:schemeClr val="tx1">
                    <a:lumMod val="85000"/>
                    <a:lumOff val="15000"/>
                  </a:schemeClr>
                </a:solidFill>
                <a:latin typeface="Palatino Linotype" panose="02040502050505030304" pitchFamily="18" charset="0"/>
              </a:rPr>
              <a:t>result set </a:t>
            </a:r>
            <a:r>
              <a:rPr lang="en-IN" dirty="0">
                <a:solidFill>
                  <a:schemeClr val="tx1">
                    <a:lumMod val="85000"/>
                    <a:lumOff val="15000"/>
                  </a:schemeClr>
                </a:solidFill>
                <a:latin typeface="Palatino Linotype" panose="02040502050505030304" pitchFamily="18" charset="0"/>
              </a:rPr>
              <a:t>can be used within a STORED PROCEDURE but not within a STORED FUNCTION. This prohibition includes</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a:t>
            </a:r>
            <a:r>
              <a:rPr lang="en-IN" dirty="0">
                <a:solidFill>
                  <a:schemeClr val="tx1">
                    <a:lumMod val="85000"/>
                    <a:lumOff val="15000"/>
                  </a:schemeClr>
                </a:solidFill>
                <a:latin typeface="Palatino Linotype" panose="02040502050505030304" pitchFamily="18" charset="0"/>
              </a:rPr>
              <a:t>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1">
                    <a:lumMod val="85000"/>
                    <a:lumOff val="1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1">
                    <a:lumMod val="85000"/>
                    <a:lumOff val="15000"/>
                  </a:schemeClr>
                </a:solidFill>
                <a:latin typeface="Palatino Linotype" panose="02040502050505030304" pitchFamily="18" charset="0"/>
              </a:rPr>
              <a: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1">
                    <a:lumMod val="85000"/>
                    <a:lumOff val="15000"/>
                  </a:schemeClr>
                </a:solidFill>
                <a:latin typeface="Palatino Linotype" panose="02040502050505030304" pitchFamily="18" charset="0"/>
              </a:rPr>
              <a:t>, and</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etc. are permits STORED PROCEDURES, (</a:t>
            </a:r>
            <a:r>
              <a:rPr lang="en-US" sz="2000" b="1" dirty="0">
                <a:solidFill>
                  <a:srgbClr val="C00000"/>
                </a:solidFill>
                <a:latin typeface="Palatino Linotype" panose="02040502050505030304" pitchFamily="18" charset="0"/>
              </a:rPr>
              <a:t>but not </a:t>
            </a:r>
            <a:r>
              <a:rPr lang="en-US" dirty="0">
                <a:solidFill>
                  <a:schemeClr val="tx1">
                    <a:lumMod val="85000"/>
                    <a:lumOff val="15000"/>
                  </a:schemeClr>
                </a:solidFill>
                <a:latin typeface="Palatino Linotype" panose="02040502050505030304" pitchFamily="18" charset="0"/>
              </a:rPr>
              <a:t>STORED FUNCTIONS).</a:t>
            </a:r>
            <a:endParaRPr lang="en-IN" dirty="0">
              <a:solidFill>
                <a:schemeClr val="tx1">
                  <a:lumMod val="85000"/>
                  <a:lumOff val="15000"/>
                </a:schemeClr>
              </a:solidFill>
              <a:latin typeface="Palatino Linotype" panose="02040502050505030304" pitchFamily="18" charset="0"/>
            </a:endParaRPr>
          </a:p>
        </p:txBody>
      </p:sp>
    </p:spTree>
    <p:extLst>
      <p:ext uri="{BB962C8B-B14F-4D97-AF65-F5344CB8AC3E}">
        <p14:creationId xmlns:p14="http://schemas.microsoft.com/office/powerpoint/2010/main" val="36911389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17" y="693052"/>
            <a:ext cx="11688604" cy="369284"/>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42" y="1419422"/>
            <a:ext cx="9948409" cy="1015531"/>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40" y="2925010"/>
            <a:ext cx="11153662" cy="166177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21" indent="-285721"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pic>
        <p:nvPicPr>
          <p:cNvPr id="6" name="Picture 5">
            <a:extLst>
              <a:ext uri="{FF2B5EF4-FFF2-40B4-BE49-F238E27FC236}">
                <a16:creationId xmlns:a16="http://schemas.microsoft.com/office/drawing/2014/main" id="{274B243F-424B-400C-A9B8-C7BD57DBD8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CBE161DF-5E39-470B-B8B9-42DD0889D0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58E28B3B-3A4B-4C20-A00B-EF8C6DC24001}"/>
              </a:ext>
            </a:extLst>
          </p:cNvPr>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proc_parameter - out | inout param-name type</a:t>
            </a:r>
          </a:p>
        </p:txBody>
      </p:sp>
    </p:spTree>
    <p:extLst>
      <p:ext uri="{BB962C8B-B14F-4D97-AF65-F5344CB8AC3E}">
        <p14:creationId xmlns:p14="http://schemas.microsoft.com/office/powerpoint/2010/main" val="242564415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14D6BA36-3F54-4FE1-B6C5-88DB51EFA64B}"/>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13" name="Rectangle 12">
            <a:extLst>
              <a:ext uri="{FF2B5EF4-FFF2-40B4-BE49-F238E27FC236}">
                <a16:creationId xmlns:a16="http://schemas.microsoft.com/office/drawing/2014/main" id="{25D4845A-B521-4054-8E57-FD1C97E9C2C8}"/>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14" name="TextBox 13">
            <a:extLst>
              <a:ext uri="{FF2B5EF4-FFF2-40B4-BE49-F238E27FC236}">
                <a16:creationId xmlns:a16="http://schemas.microsoft.com/office/drawing/2014/main" id="{7CA1D15A-6180-4AB5-A154-87C268EAB8DC}"/>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960DC4B5-0C6F-45A9-80BA-8AEBFCB7A6F2}"/>
              </a:ext>
            </a:extLst>
          </p:cNvPr>
          <p:cNvSpPr txBox="1"/>
          <p:nvPr/>
        </p:nvSpPr>
        <p:spPr>
          <a:xfrm>
            <a:off x="5375126" y="2852936"/>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a:cxnSpLocks/>
          </p:cNvCxnSpPr>
          <p:nvPr/>
        </p:nvCxnSpPr>
        <p:spPr>
          <a:xfrm>
            <a:off x="303976" y="2204864"/>
            <a:ext cx="115518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begin</a:t>
            </a:r>
          </a:p>
          <a:p>
            <a:pPr marL="174625" indent="-174625"/>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3"/>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TextBox 11">
            <a:extLst>
              <a:ext uri="{FF2B5EF4-FFF2-40B4-BE49-F238E27FC236}">
                <a16:creationId xmlns:a16="http://schemas.microsoft.com/office/drawing/2014/main" id="{F9BFF973-8A70-4A21-A847-58FBD4B1AA0F}"/>
              </a:ext>
            </a:extLst>
          </p:cNvPr>
          <p:cNvSpPr txBox="1"/>
          <p:nvPr/>
        </p:nvSpPr>
        <p:spPr>
          <a:xfrm>
            <a:off x="310838" y="2956339"/>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70004520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FC5C95A3-A788-496B-9276-09988C0AB6DA}"/>
              </a:ext>
            </a:extLst>
          </p:cNvPr>
          <p:cNvSpPr txBox="1"/>
          <p:nvPr/>
        </p:nvSpPr>
        <p:spPr>
          <a:xfrm>
            <a:off x="280356" y="4012029"/>
            <a:ext cx="11647497"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cs typeface="Segoe UI Semilight" panose="020B0402040204020203" pitchFamily="34" charset="0"/>
              </a:rPr>
              <a:t> procedureName;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procedureName()</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ALTER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 ADD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256918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itle 1">
            <a:extLst>
              <a:ext uri="{FF2B5EF4-FFF2-40B4-BE49-F238E27FC236}">
                <a16:creationId xmlns:a16="http://schemas.microsoft.com/office/drawing/2014/main" id="{FF789B70-1EB2-4965-BF9A-8B5E196C2611}"/>
              </a:ext>
            </a:extLst>
          </p:cNvPr>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9" name="Rectangle 8">
            <a:extLst>
              <a:ext uri="{FF2B5EF4-FFF2-40B4-BE49-F238E27FC236}">
                <a16:creationId xmlns:a16="http://schemas.microsoft.com/office/drawing/2014/main" id="{7C7BDE77-B22A-4D65-9FD9-678ABBC86584}"/>
              </a:ext>
            </a:extLst>
          </p:cNvPr>
          <p:cNvSpPr/>
          <p:nvPr/>
        </p:nvSpPr>
        <p:spPr>
          <a:xfrm>
            <a:off x="647718" y="5296167"/>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sp>
        <p:nvSpPr>
          <p:cNvPr id="10" name="TextBox 9">
            <a:extLst>
              <a:ext uri="{FF2B5EF4-FFF2-40B4-BE49-F238E27FC236}">
                <a16:creationId xmlns:a16="http://schemas.microsoft.com/office/drawing/2014/main" id="{2D900A49-8A93-41EF-AD71-BC8BDD7D0A38}"/>
              </a:ext>
            </a:extLst>
          </p:cNvPr>
          <p:cNvSpPr txBox="1"/>
          <p:nvPr/>
        </p:nvSpPr>
        <p:spPr>
          <a:xfrm>
            <a:off x="479377" y="2750840"/>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11" name="TextBox 10">
            <a:extLst>
              <a:ext uri="{FF2B5EF4-FFF2-40B4-BE49-F238E27FC236}">
                <a16:creationId xmlns:a16="http://schemas.microsoft.com/office/drawing/2014/main" id="{A07758F8-2FC5-4547-BE32-46AF327D9161}"/>
              </a:ext>
            </a:extLst>
          </p:cNvPr>
          <p:cNvSpPr txBox="1"/>
          <p:nvPr/>
        </p:nvSpPr>
        <p:spPr>
          <a:xfrm>
            <a:off x="647718" y="3289647"/>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8614521A-16C6-4B8F-8880-B939C77D302C}"/>
              </a:ext>
            </a:extLst>
          </p:cNvPr>
          <p:cNvSpPr txBox="1"/>
          <p:nvPr/>
        </p:nvSpPr>
        <p:spPr>
          <a:xfrm>
            <a:off x="164603" y="1558533"/>
            <a:ext cx="593060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2">
                    <a:lumMod val="75000"/>
                  </a:schemeClr>
                </a:solidFill>
                <a:effectLst/>
                <a:latin typeface="arial" panose="020B0604020202020204" pitchFamily="34" charset="0"/>
              </a:rPr>
              <a:t>A </a:t>
            </a:r>
            <a:r>
              <a:rPr lang="en-US" b="1" i="0" dirty="0">
                <a:solidFill>
                  <a:schemeClr val="tx2">
                    <a:lumMod val="75000"/>
                  </a:schemeClr>
                </a:solidFill>
                <a:effectLst/>
                <a:latin typeface="arial" panose="020B0604020202020204" pitchFamily="34" charset="0"/>
              </a:rPr>
              <a:t>cursor</a:t>
            </a:r>
            <a:r>
              <a:rPr lang="en-US" b="0" i="0" dirty="0">
                <a:solidFill>
                  <a:schemeClr val="tx2">
                    <a:lumMod val="75000"/>
                  </a:schemeClr>
                </a:solidFill>
                <a:effectLst/>
                <a:latin typeface="arial" panose="020B0604020202020204" pitchFamily="34" charset="0"/>
              </a:rPr>
              <a:t> is a temporary work area created in the system memory when a SQL statement is executed.</a:t>
            </a:r>
            <a:endParaRPr lang="en-IN" dirty="0">
              <a:solidFill>
                <a:schemeClr val="tx2">
                  <a:lumMod val="75000"/>
                </a:schemeClr>
              </a:solidFill>
            </a:endParaRPr>
          </a:p>
        </p:txBody>
      </p:sp>
      <p:pic>
        <p:nvPicPr>
          <p:cNvPr id="13" name="Picture 2" descr="MySQL Cursor Steps">
            <a:extLst>
              <a:ext uri="{FF2B5EF4-FFF2-40B4-BE49-F238E27FC236}">
                <a16:creationId xmlns:a16="http://schemas.microsoft.com/office/drawing/2014/main" id="{E604EC47-4E72-4316-80A7-DAE8404883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4966" y="69152"/>
            <a:ext cx="7901834" cy="1281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56471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985366"/>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sz="1900"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633670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C60A701A-7331-48B8-8EC5-FF3CB74654F8}"/>
              </a:ext>
            </a:extLst>
          </p:cNvPr>
          <p:cNvSpPr/>
          <p:nvPr/>
        </p:nvSpPr>
        <p:spPr>
          <a:xfrm>
            <a:off x="6599262" y="4217020"/>
            <a:ext cx="55446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MAX(deptno)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US" dirty="0">
                <a:solidFill>
                  <a:schemeClr val="tx1">
                    <a:lumMod val="95000"/>
                    <a:lumOff val="5000"/>
                  </a:schemeClr>
                </a:solidFill>
                <a:latin typeface="Liberation Mono"/>
                <a:cs typeface="Arial" panose="020B0604020202020204" pitchFamily="34" charset="0"/>
              </a:rPr>
              <a:t>not null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543172"/>
            <a:ext cx="6133178" cy="4098614"/>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 Examples</a:t>
            </a: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536575" indent="-536575"/>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3BB7B94-80FB-40D9-9578-D7FC4C5D6C39}"/>
              </a:ext>
            </a:extLst>
          </p:cNvPr>
          <p:cNvSpPr/>
          <p:nvPr/>
        </p:nvSpPr>
        <p:spPr>
          <a:xfrm>
            <a:off x="334800" y="1270800"/>
            <a:ext cx="11302528" cy="313891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12"/>
            <a:r>
              <a:rPr lang="en-IN"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12"/>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12"/>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12"/>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13" y="4829142"/>
            <a:ext cx="11301952" cy="400058"/>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
        <p:nvSpPr>
          <p:cNvPr id="5" name="Rectangle 4">
            <a:extLst>
              <a:ext uri="{FF2B5EF4-FFF2-40B4-BE49-F238E27FC236}">
                <a16:creationId xmlns:a16="http://schemas.microsoft.com/office/drawing/2014/main" id="{E6187619-2C5D-4954-AA6C-B6B98B773946}"/>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 Examples</a:t>
            </a:r>
          </a:p>
        </p:txBody>
      </p:sp>
      <p:pic>
        <p:nvPicPr>
          <p:cNvPr id="8" name="Picture 7">
            <a:extLst>
              <a:ext uri="{FF2B5EF4-FFF2-40B4-BE49-F238E27FC236}">
                <a16:creationId xmlns:a16="http://schemas.microsoft.com/office/drawing/2014/main" id="{3D882D37-B919-4F2B-A96E-8D7E4B5C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B1E461F-AF29-43D0-83A2-C3D3602ABF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4091790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334800" y="1515600"/>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Q8. TODO. </a:t>
            </a:r>
          </a:p>
        </p:txBody>
      </p:sp>
      <p:sp>
        <p:nvSpPr>
          <p:cNvPr id="9" name="Rectangle 8">
            <a:extLst>
              <a:ext uri="{FF2B5EF4-FFF2-40B4-BE49-F238E27FC236}">
                <a16:creationId xmlns:a16="http://schemas.microsoft.com/office/drawing/2014/main" id="{16C2D93E-389C-479B-B637-C96FB8F04BC8}"/>
              </a:ext>
            </a:extLst>
          </p:cNvPr>
          <p:cNvSpPr/>
          <p:nvPr/>
        </p:nvSpPr>
        <p:spPr>
          <a:xfrm>
            <a:off x="334800" y="1255095"/>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6" name="Rectangle 15">
            <a:extLst>
              <a:ext uri="{FF2B5EF4-FFF2-40B4-BE49-F238E27FC236}">
                <a16:creationId xmlns:a16="http://schemas.microsoft.com/office/drawing/2014/main" id="{C51891DD-FD8B-4037-80F3-EDDA97A1DEDE}"/>
              </a:ext>
            </a:extLst>
          </p:cNvPr>
          <p:cNvSpPr/>
          <p:nvPr/>
        </p:nvSpPr>
        <p:spPr>
          <a:xfrm>
            <a:off x="334800" y="3418692"/>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17" name="TextBox 16">
            <a:extLst>
              <a:ext uri="{FF2B5EF4-FFF2-40B4-BE49-F238E27FC236}">
                <a16:creationId xmlns:a16="http://schemas.microsoft.com/office/drawing/2014/main" id="{9C2231A6-E353-4544-B440-AE0B11087AE0}"/>
              </a:ext>
            </a:extLst>
          </p:cNvPr>
          <p:cNvSpPr txBox="1"/>
          <p:nvPr/>
        </p:nvSpPr>
        <p:spPr>
          <a:xfrm>
            <a:off x="4824770" y="125705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5734878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7" y="959559"/>
            <a:ext cx="11448357" cy="347742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21" indent="-285721">
              <a:buFont typeface="Arial" panose="020B0604020202020204" pitchFamily="34" charset="0"/>
              <a:buChar char="•"/>
            </a:pPr>
            <a:endParaRPr lang="en-IN" dirty="0">
              <a:latin typeface="Liberation Mono"/>
            </a:endParaRPr>
          </a:p>
          <a:p>
            <a:pPr marL="285721" indent="-285721">
              <a:buFont typeface="Arial" panose="020B0604020202020204" pitchFamily="34" charset="0"/>
              <a:buChar char="•"/>
            </a:pPr>
            <a:endParaRPr lang="en-IN" sz="800"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21" indent="-285721">
              <a:buFont typeface="Arial" panose="020B0604020202020204" pitchFamily="34" charset="0"/>
              <a:buChar char="•"/>
            </a:pPr>
            <a:endParaRPr lang="en-US"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936325"/>
            <a:ext cx="8351840" cy="396980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endParaRPr lang="en-IN"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683176"/>
            <a:ext cx="11580859" cy="396980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85147"/>
            <a:ext cx="9791813" cy="3692838"/>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23"/>
            <a:r>
              <a:rPr lang="en-US"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23"/>
            <a:r>
              <a:rPr lang="en-US" dirty="0">
                <a:solidFill>
                  <a:srgbClr val="0077AA"/>
                </a:solidFill>
                <a:latin typeface="Segoe UI Semilight" panose="020B0402040204020203" pitchFamily="34" charset="0"/>
                <a:cs typeface="Segoe UI Semilight" panose="020B0402040204020203" pitchFamily="34" charset="0"/>
              </a:rPr>
              <a:t>begin</a:t>
            </a:r>
          </a:p>
          <a:p>
            <a:pPr marL="273023"/>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  set NEW.orderDate := current_date();</a:t>
            </a:r>
          </a:p>
          <a:p>
            <a:pPr marL="273023"/>
            <a:r>
              <a:rPr lang="en-US" dirty="0">
                <a:latin typeface="Segoe UI Semilight" panose="020B0402040204020203" pitchFamily="34" charset="0"/>
                <a:cs typeface="Segoe UI Semilight" panose="020B0402040204020203" pitchFamily="34" charset="0"/>
              </a:rPr>
              <a:t>  set NEW.orderTime := current_time();</a:t>
            </a:r>
          </a:p>
          <a:p>
            <a:pPr marL="273023"/>
            <a:r>
              <a:rPr lang="en-US" dirty="0">
                <a:latin typeface="Segoe UI Semilight" panose="020B0402040204020203" pitchFamily="34" charset="0"/>
                <a:cs typeface="Segoe UI Semilight" panose="020B0402040204020203" pitchFamily="34" charset="0"/>
              </a:rPr>
              <a:t>  SELECT itemID INTO x FROM item WHERE itemID = NEW.itemID;</a:t>
            </a:r>
          </a:p>
          <a:p>
            <a:pPr marL="273023"/>
            <a:r>
              <a:rPr lang="en-US" dirty="0">
                <a:latin typeface="Segoe UI Semilight" panose="020B0402040204020203" pitchFamily="34" charset="0"/>
                <a:cs typeface="Segoe UI Semilight" panose="020B0402040204020203" pitchFamily="34" charset="0"/>
              </a:rPr>
              <a:t>  if x is null then</a:t>
            </a:r>
          </a:p>
          <a:p>
            <a:pPr marL="27302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end if;</a:t>
            </a:r>
          </a:p>
          <a:p>
            <a:pPr marL="273023"/>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23"/>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74001"/>
            <a:ext cx="11663777" cy="313891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SELECT itemid INTO x FROM item WHERE itemid = NEW.itemid;</a:t>
            </a:r>
          </a:p>
          <a:p>
            <a:pPr marL="261912"/>
            <a:r>
              <a:rPr lang="en-IN" dirty="0">
                <a:latin typeface="Segoe UI Semilight" panose="020B0402040204020203" pitchFamily="34" charset="0"/>
                <a:cs typeface="Segoe UI Semilight" panose="020B0402040204020203" pitchFamily="34" charset="0"/>
              </a:rPr>
              <a:t>   if x is null then</a:t>
            </a:r>
          </a:p>
          <a:p>
            <a:pPr marL="261912"/>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12"/>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13" y="4004989"/>
            <a:ext cx="11087788"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8" y="616401"/>
            <a:ext cx="11232361" cy="452372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23"/>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23"/>
            <a:r>
              <a:rPr lang="en-IN" dirty="0">
                <a:latin typeface="Segoe UI Semilight" panose="020B0402040204020203" pitchFamily="34" charset="0"/>
                <a:cs typeface="Segoe UI Semilight" panose="020B0402040204020203" pitchFamily="34" charset="0"/>
              </a:rPr>
              <a:t>   if itemNotFound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latin typeface="Segoe UI Semilight" panose="020B0402040204020203" pitchFamily="34" charset="0"/>
                <a:cs typeface="Segoe UI Semilight" panose="020B0402040204020203" pitchFamily="34" charset="0"/>
              </a:rPr>
              <a:t>   if warehouseNotFound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7" y="616400"/>
            <a:ext cx="11663777" cy="341587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737" y="936325"/>
            <a:ext cx="11663777" cy="2584986"/>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673"/>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673"/>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737" y="572772"/>
            <a:ext cx="11160363" cy="480068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set NEW.phone_number := rpad(left(NEW.phone_number, 4), 10, 'x');</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3069008"/>
            <a:ext cx="10187296"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if NEW.opendate &gt; curDate()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2871007"/>
            <a:ext cx="10187296" cy="286194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12"/>
            <a:r>
              <a:rPr lang="en-US" dirty="0">
                <a:latin typeface="Segoe UI Semilight" panose="020B0402040204020203" pitchFamily="34" charset="0"/>
                <a:cs typeface="Segoe UI Semilight" panose="020B0402040204020203" pitchFamily="34" charset="0"/>
              </a:rPr>
              <a:t>      set @TRIGGER_DISABLED := True;</a:t>
            </a:r>
          </a:p>
          <a:p>
            <a:pPr marL="261912"/>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403293" cy="424676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12"/>
            <a:r>
              <a:rPr lang="en-US" dirty="0">
                <a:latin typeface="Segoe UI Semilight" panose="020B0402040204020203" pitchFamily="34" charset="0"/>
                <a:cs typeface="Segoe UI Semilight" panose="020B0402040204020203" pitchFamily="34" charset="0"/>
              </a:rPr>
              <a:t>   if @TRIGGER_DISABLED is True then</a:t>
            </a:r>
          </a:p>
          <a:p>
            <a:pPr marL="261912"/>
            <a:r>
              <a:rPr lang="en-US" dirty="0">
                <a:latin typeface="Segoe UI Semilight" panose="020B0402040204020203" pitchFamily="34" charset="0"/>
                <a:cs typeface="Segoe UI Semilight" panose="020B0402040204020203" pitchFamily="34" charset="0"/>
              </a:rPr>
              <a:t>      set @TRIGGER_DISABLED := False;</a:t>
            </a:r>
          </a:p>
          <a:p>
            <a:pPr marL="261912"/>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12"/>
            <a:r>
              <a:rPr lang="en-US" dirty="0">
                <a:latin typeface="Segoe UI Semilight" panose="020B0402040204020203" pitchFamily="34" charset="0"/>
                <a:cs typeface="Segoe UI Semilight" panose="020B0402040204020203" pitchFamily="34" charset="0"/>
              </a:rPr>
              <a:t>      if x is null then</a:t>
            </a:r>
          </a:p>
          <a:p>
            <a:pPr marL="812719" indent="-55080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7" y="572773"/>
            <a:ext cx="10800370"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if @TRIGGER_DISABLED is True then </a:t>
            </a:r>
          </a:p>
          <a:p>
            <a:pPr marL="261912"/>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12"/>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708920"/>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E6B0634-7850-4FB6-81DB-98EC5CDA72BB}"/>
              </a:ext>
            </a:extLst>
          </p:cNvPr>
          <p:cNvSpPr txBox="1"/>
          <p:nvPr/>
        </p:nvSpPr>
        <p:spPr>
          <a:xfrm>
            <a:off x="118542" y="2382568"/>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125923158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AFTER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478582" y="714356"/>
            <a:ext cx="10038861"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478583" y="3249698"/>
            <a:ext cx="9999160" cy="1785104"/>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stp10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endParaRPr lang="en-US" sz="2200" dirty="0">
              <a:solidFill>
                <a:srgbClr val="049DC8"/>
              </a:solidFill>
              <a:latin typeface="Calibri" panose="020F0502020204030204" pitchFamily="34" charset="0"/>
              <a:cs typeface="Calibri" panose="020F0502020204030204" pitchFamily="34" charset="0"/>
            </a:endParaRPr>
          </a:p>
        </p:txBody>
      </p:sp>
      <p:sp>
        <p:nvSpPr>
          <p:cNvPr id="5" name="Rectangle 4"/>
          <p:cNvSpPr/>
          <p:nvPr/>
        </p:nvSpPr>
        <p:spPr>
          <a:xfrm>
            <a:off x="478582" y="1268498"/>
            <a:ext cx="10441160" cy="1169551"/>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478582" y="5023436"/>
            <a:ext cx="1003589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a:cxnSpLocks/>
          </p:cNvCxnSpPr>
          <p:nvPr/>
        </p:nvCxnSpPr>
        <p:spPr>
          <a:xfrm>
            <a:off x="478582" y="4802016"/>
            <a:ext cx="11305256"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78582" y="5539879"/>
            <a:ext cx="999916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--port </a:t>
            </a:r>
            <a:r>
              <a:rPr lang="en-US" sz="2200" dirty="0">
                <a:solidFill>
                  <a:schemeClr val="tx1">
                    <a:lumMod val="65000"/>
                    <a:lumOff val="35000"/>
                  </a:schemeClr>
                </a:solidFill>
                <a:latin typeface="Calibri" panose="020F0502020204030204" pitchFamily="34" charset="0"/>
                <a:cs typeface="Calibri" panose="020F0502020204030204" pitchFamily="34" charset="0"/>
              </a:rPr>
              <a:t>"27017"</a:t>
            </a:r>
          </a:p>
        </p:txBody>
      </p:sp>
      <p:sp>
        <p:nvSpPr>
          <p:cNvPr id="2" name="Rectangle 1"/>
          <p:cNvSpPr/>
          <p:nvPr/>
        </p:nvSpPr>
        <p:spPr>
          <a:xfrm>
            <a:off x="478582" y="2636912"/>
            <a:ext cx="5872324"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(invoiceID)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46386"/>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dbs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sz="2000" dirty="0">
              <a:solidFill>
                <a:srgbClr val="FC6F0D"/>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US" sz="800"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databases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830997"/>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r>
              <a:rPr lang="en-US" dirty="0">
                <a:solidFill>
                  <a:srgbClr val="00B050"/>
                </a:solidFill>
                <a:latin typeface="Calibri" panose="020F0502020204030204" pitchFamily="34" charset="0"/>
                <a:cs typeface="Calibri" panose="020F0502020204030204" pitchFamily="34" charset="0"/>
              </a:rPr>
              <a:t>.</a:t>
            </a:r>
            <a:endParaRPr lang="en-US"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db.getName()</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endParaRPr lang="en-US"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db.dropDatabase()</a:t>
            </a:r>
            <a:endParaRPr lang="en-US" dirty="0"/>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445300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db.dropDatabase()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latin typeface="Palatino Linotype" panose="02040502050505030304" pitchFamily="18" charset="0"/>
              </a:rPr>
              <a:t>Removes the current database, deleting the associated data files.</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233749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db.dropDatabase()</a:t>
            </a:r>
          </a:p>
        </p:txBody>
      </p:sp>
      <p:sp>
        <p:nvSpPr>
          <p:cNvPr id="8" name="Rectangle 7"/>
          <p:cNvSpPr/>
          <p:nvPr/>
        </p:nvSpPr>
        <p:spPr>
          <a:xfrm>
            <a:off x="1811743" y="2560768"/>
            <a:ext cx="855011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db.dropDatabase()</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912025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190550" y="4705133"/>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9" name="TextBox 18">
            <a:extLst>
              <a:ext uri="{FF2B5EF4-FFF2-40B4-BE49-F238E27FC236}">
                <a16:creationId xmlns:a16="http://schemas.microsoft.com/office/drawing/2014/main" id="{B1B479CB-4AAE-47DE-B86B-7835E87972C7}"/>
              </a:ext>
            </a:extLst>
          </p:cNvPr>
          <p:cNvSpPr txBox="1"/>
          <p:nvPr/>
        </p:nvSpPr>
        <p:spPr>
          <a:xfrm>
            <a:off x="310838" y="1758302"/>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914734612"/>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45</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179945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1A170423-1C4B-417E-90BC-37BBA1BAC3A2}"/>
              </a:ext>
            </a:extLst>
          </p:cNvPr>
          <p:cNvSpPr/>
          <p:nvPr/>
        </p:nvSpPr>
        <p:spPr>
          <a:xfrm>
            <a:off x="190550" y="4819799"/>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7" name="TextBox 6">
            <a:extLst>
              <a:ext uri="{FF2B5EF4-FFF2-40B4-BE49-F238E27FC236}">
                <a16:creationId xmlns:a16="http://schemas.microsoft.com/office/drawing/2014/main" id="{123605C9-0378-4B01-BD11-85EAF0EF70A6}"/>
              </a:ext>
            </a:extLst>
          </p:cNvPr>
          <p:cNvSpPr txBox="1"/>
          <p:nvPr/>
        </p:nvSpPr>
        <p:spPr>
          <a:xfrm>
            <a:off x="190550" y="415663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8" name="Rectangle 7">
            <a:extLst>
              <a:ext uri="{FF2B5EF4-FFF2-40B4-BE49-F238E27FC236}">
                <a16:creationId xmlns:a16="http://schemas.microsoft.com/office/drawing/2014/main" id="{3C1D3109-BA33-49D8-A2C0-167F8831E7BC}"/>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94067496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JSON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CSV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fr-FR" sz="2000" dirty="0">
                <a:solidFill>
                  <a:schemeClr val="accent2">
                    <a:lumMod val="50000"/>
                  </a:schemeClr>
                </a:solidFill>
                <a:latin typeface="Calibri" panose="020F0502020204030204" pitchFamily="34" charset="0"/>
                <a:cs typeface="Calibri" panose="020F0502020204030204" pitchFamily="34" charset="0"/>
              </a:rPr>
              <a:t>"empno</a:t>
            </a:r>
            <a:r>
              <a:rPr lang="en-IN" sz="2000" dirty="0">
                <a:solidFill>
                  <a:schemeClr val="accent2">
                    <a:lumMod val="50000"/>
                  </a:schemeClr>
                </a:solidFill>
                <a:latin typeface="Cambria" panose="02040503050406030204" pitchFamily="18" charset="0"/>
                <a:ea typeface="Cambria" panose="02040503050406030204" pitchFamily="18" charset="0"/>
              </a:rPr>
              <a:t>,ename,salary</a:t>
            </a:r>
            <a:r>
              <a:rPr lang="fr-FR" sz="2000" dirty="0">
                <a:solidFill>
                  <a:schemeClr val="accent2">
                    <a:lumMod val="50000"/>
                  </a:schemeClr>
                </a:solidFill>
                <a:latin typeface="Calibri" panose="020F0502020204030204" pitchFamily="34" charset="0"/>
                <a:cs typeface="Calibri" panose="020F0502020204030204" pitchFamily="34" charset="0"/>
              </a:rPr>
              <a:t>"</a:t>
            </a:r>
            <a:endParaRPr lang="en-IN" sz="2000" dirty="0">
              <a:solidFill>
                <a:schemeClr val="accent2">
                  <a:lumMod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1715" y="3072873"/>
            <a:ext cx="4226982" cy="584699"/>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15" y="76637"/>
            <a:ext cx="10106916" cy="2285702"/>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4290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5385410"/>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74969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a:t>
            </a:r>
            <a:r>
              <a:rPr lang="en-US" dirty="0">
                <a:solidFill>
                  <a:srgbClr val="0077AA"/>
                </a:solidFill>
                <a:latin typeface="Liberation Mono"/>
                <a:cs typeface="Times New Roman" panose="02020603050405020304" pitchFamily="18" charset="0"/>
              </a:rPr>
              <a:t>FIELDS</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TERMINATED</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BY</a:t>
            </a:r>
            <a:r>
              <a:rPr lang="en-US" dirty="0">
                <a:latin typeface="Liberation Mono"/>
                <a:cs typeface="Arial" panose="020B0604020202020204" pitchFamily="34" charset="0"/>
              </a:rPr>
              <a:t> ',';</a:t>
            </a:r>
            <a:endParaRPr lang="en-IN" dirty="0">
              <a:latin typeface="Liberation Mono"/>
            </a:endParaRPr>
          </a:p>
        </p:txBody>
      </p:sp>
      <p:sp>
        <p:nvSpPr>
          <p:cNvPr id="8" name="Rectangle 2">
            <a:extLst>
              <a:ext uri="{FF2B5EF4-FFF2-40B4-BE49-F238E27FC236}">
                <a16:creationId xmlns:a16="http://schemas.microsoft.com/office/drawing/2014/main" id="{CDE47836-0089-44D0-82CF-B6972B296678}"/>
              </a:ext>
            </a:extLst>
          </p:cNvPr>
          <p:cNvSpPr>
            <a:spLocks noChangeArrowheads="1"/>
          </p:cNvSpPr>
          <p:nvPr/>
        </p:nvSpPr>
        <p:spPr bwMode="auto">
          <a:xfrm>
            <a:off x="2768775" y="41746"/>
            <a:ext cx="9288238"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
        <p:nvSpPr>
          <p:cNvPr id="10" name="Rectangle 9">
            <a:extLst>
              <a:ext uri="{FF2B5EF4-FFF2-40B4-BE49-F238E27FC236}">
                <a16:creationId xmlns:a16="http://schemas.microsoft.com/office/drawing/2014/main" id="{475E6578-C70E-47FF-86E9-52B9C5F495DA}"/>
              </a:ext>
            </a:extLst>
          </p:cNvPr>
          <p:cNvSpPr/>
          <p:nvPr/>
        </p:nvSpPr>
        <p:spPr>
          <a:xfrm>
            <a:off x="191344" y="2238544"/>
            <a:ext cx="5369227" cy="1046440"/>
          </a:xfrm>
          <a:prstGeom prst="rect">
            <a:avLst/>
          </a:prstGeom>
        </p:spPr>
        <p:txBody>
          <a:bodyPr wrap="none">
            <a:spAutoFit/>
          </a:bodyPr>
          <a:lstStyle/>
          <a:p>
            <a:r>
              <a:rPr lang="en-US" sz="2200" dirty="0">
                <a:solidFill>
                  <a:schemeClr val="tx1">
                    <a:lumMod val="85000"/>
                    <a:lumOff val="15000"/>
                  </a:schemeClr>
                </a:solidFill>
                <a:latin typeface="Liberation Mono"/>
              </a:rPr>
              <a:t>If not working then do changes in </a:t>
            </a:r>
            <a:r>
              <a:rPr lang="en-US" sz="2200" b="1" i="1" dirty="0">
                <a:solidFill>
                  <a:srgbClr val="006C86"/>
                </a:solidFill>
                <a:latin typeface="Liberation Mono"/>
              </a:rPr>
              <a:t>my.ini</a:t>
            </a:r>
            <a:r>
              <a:rPr lang="en-US" sz="2200" dirty="0">
                <a:solidFill>
                  <a:schemeClr val="tx1">
                    <a:lumMod val="85000"/>
                    <a:lumOff val="15000"/>
                  </a:schemeClr>
                </a:solidFill>
                <a:latin typeface="Liberation Mono"/>
              </a:rPr>
              <a:t> file.</a:t>
            </a:r>
          </a:p>
          <a:p>
            <a:endParaRPr lang="en-US" sz="400" dirty="0">
              <a:solidFill>
                <a:srgbClr val="00B0F0"/>
              </a:solidFill>
              <a:latin typeface="Liberation Mono"/>
            </a:endParaRPr>
          </a:p>
          <a:p>
            <a:r>
              <a:rPr lang="en-US" dirty="0">
                <a:solidFill>
                  <a:srgbClr val="669900"/>
                </a:solidFill>
                <a:latin typeface="Liberation Mono"/>
              </a:rPr>
              <a:t>secure_file_priv </a:t>
            </a:r>
            <a:r>
              <a:rPr lang="en-US" dirty="0">
                <a:solidFill>
                  <a:srgbClr val="A67F59"/>
                </a:solidFill>
                <a:latin typeface="Liberation Mono"/>
              </a:rPr>
              <a:t>=</a:t>
            </a:r>
            <a:r>
              <a:rPr lang="en-US" dirty="0">
                <a:solidFill>
                  <a:srgbClr val="298AE5"/>
                </a:solidFill>
                <a:latin typeface="Liberation Mono"/>
                <a:cs typeface="Arial" panose="020B0604020202020204" pitchFamily="34" charset="0"/>
              </a:rPr>
              <a:t> </a:t>
            </a:r>
            <a:r>
              <a:rPr lang="en-US" dirty="0">
                <a:solidFill>
                  <a:schemeClr val="tx1">
                    <a:lumMod val="85000"/>
                    <a:lumOff val="15000"/>
                  </a:schemeClr>
                </a:solidFill>
                <a:latin typeface="Liberation Mono"/>
                <a:cs typeface="Arial" panose="020B0604020202020204" pitchFamily="34" charset="0"/>
              </a:rPr>
              <a:t>""</a:t>
            </a:r>
          </a:p>
          <a:p>
            <a:r>
              <a:rPr lang="en-US" dirty="0">
                <a:solidFill>
                  <a:srgbClr val="0077AA"/>
                </a:solidFill>
                <a:latin typeface="Liberation Mono"/>
              </a:rPr>
              <a:t>SHOW</a:t>
            </a:r>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VARIABLES</a:t>
            </a:r>
            <a:r>
              <a:rPr lang="en-US" dirty="0">
                <a:solidFill>
                  <a:srgbClr val="298AE5"/>
                </a:solidFill>
                <a:latin typeface="Liberation Mono"/>
                <a:cs typeface="Arial" panose="020B0604020202020204" pitchFamily="34" charset="0"/>
              </a:rPr>
              <a:t> </a:t>
            </a:r>
            <a:r>
              <a:rPr lang="en-US" dirty="0">
                <a:solidFill>
                  <a:srgbClr val="A67F59"/>
                </a:solidFill>
                <a:latin typeface="Liberation Mono"/>
              </a:rPr>
              <a:t>LIKE</a:t>
            </a:r>
            <a:r>
              <a:rPr lang="en-US" dirty="0">
                <a:solidFill>
                  <a:srgbClr val="298AE5"/>
                </a:solidFill>
                <a:latin typeface="Liberation Mono"/>
                <a:cs typeface="Arial" panose="020B0604020202020204" pitchFamily="34" charset="0"/>
              </a:rPr>
              <a:t> </a:t>
            </a:r>
            <a:r>
              <a:rPr lang="en-US" dirty="0">
                <a:solidFill>
                  <a:schemeClr val="tx1">
                    <a:lumMod val="85000"/>
                    <a:lumOff val="15000"/>
                  </a:schemeClr>
                </a:solidFill>
                <a:latin typeface="Liberation Mono"/>
              </a:rPr>
              <a:t>"</a:t>
            </a:r>
            <a:r>
              <a:rPr lang="en-US" dirty="0">
                <a:solidFill>
                  <a:srgbClr val="669900"/>
                </a:solidFill>
                <a:latin typeface="Liberation Mono"/>
              </a:rPr>
              <a:t>secure_file_priv</a:t>
            </a:r>
            <a:r>
              <a:rPr lang="en-US" dirty="0">
                <a:solidFill>
                  <a:schemeClr val="tx1">
                    <a:lumMod val="85000"/>
                    <a:lumOff val="15000"/>
                  </a:schemeClr>
                </a:solidFill>
                <a:latin typeface="Liberation Mono"/>
              </a:rPr>
              <a:t>"</a:t>
            </a:r>
            <a:r>
              <a:rPr lang="en-US" dirty="0">
                <a:solidFill>
                  <a:schemeClr val="tx1">
                    <a:lumMod val="85000"/>
                    <a:lumOff val="1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259051249"/>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86232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a:t>
            </a:r>
            <a:r>
              <a:rPr lang="en-IN" dirty="0">
                <a:solidFill>
                  <a:srgbClr val="0077AA"/>
                </a:solidFill>
                <a:latin typeface="Liberation Mono"/>
                <a:cs typeface="Times New Roman" panose="02020603050405020304" pitchFamily="18" charset="0"/>
              </a:rPr>
              <a:t>FIELDS</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TERMINATED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dirty="0">
              <a:solidFill>
                <a:srgbClr val="0077AA"/>
              </a:solidFill>
              <a:latin typeface="Liberation Mono"/>
              <a:cs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a:t>
            </a:r>
            <a:r>
              <a:rPr lang="en-IN" dirty="0">
                <a:solidFill>
                  <a:srgbClr val="0077AA"/>
                </a:solidFill>
                <a:latin typeface="Liberation Mono"/>
                <a:cs typeface="Times New Roman" panose="02020603050405020304" pitchFamily="18" charset="0"/>
              </a:rPr>
              <a:t>FIELDS</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TERMINATED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LINES</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TERMINATED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a:t>
            </a:r>
            <a:r>
              <a:rPr lang="en-IN" dirty="0">
                <a:solidFill>
                  <a:srgbClr val="0077AA"/>
                </a:solidFill>
                <a:latin typeface="Liberation Mono"/>
                <a:cs typeface="Times New Roman" panose="02020603050405020304" pitchFamily="18" charset="0"/>
              </a:rPr>
              <a:t>FIELDS</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TERMINATED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OPTIONALLY</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ENCLOSED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LINES</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TERMINATED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a:t>
            </a:r>
            <a:r>
              <a:rPr lang="en-US" dirty="0">
                <a:solidFill>
                  <a:srgbClr val="0077AA"/>
                </a:solidFill>
                <a:latin typeface="Liberation Mono"/>
                <a:cs typeface="Times New Roman" panose="02020603050405020304" pitchFamily="18" charset="0"/>
              </a:rPr>
              <a:t>FIELDS</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TERMINATED</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BY</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677455"/>
          </a:xfrm>
        </p:spPr>
        <p:txBody>
          <a:bodyPr>
            <a:normAutofit/>
          </a:bodyPr>
          <a:lstStyle/>
          <a:p>
            <a:pPr algn="r">
              <a:spcBef>
                <a:spcPts val="700"/>
              </a:spcBef>
              <a:buClr>
                <a:schemeClr val="accent2"/>
              </a:buClr>
              <a:buSzPct val="60000"/>
              <a:defRPr/>
            </a:pPr>
            <a:r>
              <a:rPr lang="en-IN" sz="3600" i="1" dirty="0">
                <a:solidFill>
                  <a:schemeClr val="accent6">
                    <a:lumMod val="50000"/>
                  </a:schemeClr>
                </a:solidFill>
              </a:rPr>
              <a:t>Relational Algebra</a:t>
            </a:r>
            <a:endParaRPr lang="en-IN" sz="3600" b="1" i="1" dirty="0">
              <a:solidFill>
                <a:schemeClr val="accent6">
                  <a:lumMod val="50000"/>
                </a:schemeClr>
              </a:solidFill>
              <a:latin typeface="Arial" pitchFamily="34" charset="0"/>
              <a:cs typeface="Arial" pitchFamily="34" charset="0"/>
            </a:endParaRPr>
          </a:p>
        </p:txBody>
      </p:sp>
      <p:grpSp>
        <p:nvGrpSpPr>
          <p:cNvPr id="4" name="Group 3"/>
          <p:cNvGrpSpPr/>
          <p:nvPr/>
        </p:nvGrpSpPr>
        <p:grpSpPr>
          <a:xfrm>
            <a:off x="407315" y="1295678"/>
            <a:ext cx="5903887" cy="4577196"/>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577031"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27673"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591098"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592505"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575625"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5206" y="1589054"/>
            <a:ext cx="4226982" cy="1569456"/>
          </a:xfrm>
          <a:prstGeom prst="rect">
            <a:avLst/>
          </a:prstGeom>
        </p:spPr>
        <p:txBody>
          <a:bodyPr wrap="square">
            <a:spAutoFit/>
          </a:bodyPr>
          <a:lstStyle/>
          <a:p>
            <a:pPr marL="457154" indent="-457154">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154" indent="-457154">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154" indent="-457154">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9531592"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SELECT</a:t>
            </a:r>
          </a:p>
        </p:txBody>
      </p:sp>
      <p:sp>
        <p:nvSpPr>
          <p:cNvPr id="4" name="Rectangle 3"/>
          <p:cNvSpPr/>
          <p:nvPr/>
        </p:nvSpPr>
        <p:spPr>
          <a:xfrm>
            <a:off x="394350" y="2181845"/>
            <a:ext cx="11028754" cy="1548940"/>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15" y="4114712"/>
            <a:ext cx="10655796"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350" y="4652977"/>
            <a:ext cx="10035476" cy="138481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15" y="6247598"/>
            <a:ext cx="3664309" cy="369284"/>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15" y="920805"/>
            <a:ext cx="9815121" cy="487002"/>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551989"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267704"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15" y="1427539"/>
            <a:ext cx="7351617" cy="584699"/>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6"/>
          <p:cNvSpPr/>
          <p:nvPr/>
        </p:nvSpPr>
        <p:spPr>
          <a:xfrm>
            <a:off x="394350" y="3211292"/>
            <a:ext cx="10035475" cy="1297687"/>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15" y="2483727"/>
            <a:ext cx="10022510"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SELECT</a:t>
            </a: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15" y="920805"/>
            <a:ext cx="9815121" cy="487002"/>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551989"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267704"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15" y="1427539"/>
            <a:ext cx="7351617" cy="584699"/>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p:cNvGrpSpPr/>
          <p:nvPr/>
        </p:nvGrpSpPr>
        <p:grpSpPr>
          <a:xfrm>
            <a:off x="408233" y="944395"/>
            <a:ext cx="7816679" cy="478420"/>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8" tIns="45714" rIns="91428" bIns="4571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11" y="1519836"/>
            <a:ext cx="6019016"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15" y="2404179"/>
            <a:ext cx="11519780" cy="138481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18" y="4114711"/>
            <a:ext cx="11663777" cy="646247"/>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17" y="5156967"/>
            <a:ext cx="8457099" cy="953983"/>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PROJECT</a:t>
            </a:r>
          </a:p>
        </p:txBody>
      </p:sp>
    </p:spTree>
    <p:extLst>
      <p:ext uri="{BB962C8B-B14F-4D97-AF65-F5344CB8AC3E}">
        <p14:creationId xmlns:p14="http://schemas.microsoft.com/office/powerpoint/2010/main" val="3663094552"/>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p:cNvGrpSpPr/>
          <p:nvPr/>
        </p:nvGrpSpPr>
        <p:grpSpPr>
          <a:xfrm>
            <a:off x="442721" y="965371"/>
            <a:ext cx="4685177" cy="507765"/>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17" y="2633617"/>
            <a:ext cx="11376294" cy="1138625"/>
          </a:xfrm>
          <a:prstGeom prst="rect">
            <a:avLst/>
          </a:prstGeom>
        </p:spPr>
        <p:txBody>
          <a:bodyPr wrap="square">
            <a:spAutoFit/>
          </a:bodyPr>
          <a:lstStyle/>
          <a:p>
            <a:pPr marL="285721" indent="-285721">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17" y="1565063"/>
            <a:ext cx="8228528"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04" y="4657342"/>
            <a:ext cx="8761858" cy="64624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04" y="3995698"/>
            <a:ext cx="10094727" cy="369284"/>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UNION</a:t>
            </a:r>
          </a:p>
        </p:txBody>
      </p:sp>
    </p:spTree>
    <p:extLst>
      <p:ext uri="{BB962C8B-B14F-4D97-AF65-F5344CB8AC3E}">
        <p14:creationId xmlns:p14="http://schemas.microsoft.com/office/powerpoint/2010/main" val="1776006527"/>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407315" y="1011531"/>
            <a:ext cx="5657369" cy="46160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INTERSECTION</a:t>
            </a:r>
          </a:p>
        </p:txBody>
      </p:sp>
      <p:sp>
        <p:nvSpPr>
          <p:cNvPr id="3" name="Rectangle 2">
            <a:extLst>
              <a:ext uri="{FF2B5EF4-FFF2-40B4-BE49-F238E27FC236}">
                <a16:creationId xmlns:a16="http://schemas.microsoft.com/office/drawing/2014/main" id="{88EBAF97-918E-4FBD-862C-FF7F69BA3B24}"/>
              </a:ext>
            </a:extLst>
          </p:cNvPr>
          <p:cNvSpPr/>
          <p:nvPr/>
        </p:nvSpPr>
        <p:spPr>
          <a:xfrm>
            <a:off x="400817" y="2633617"/>
            <a:ext cx="11376294" cy="1138625"/>
          </a:xfrm>
          <a:prstGeom prst="rect">
            <a:avLst/>
          </a:prstGeom>
        </p:spPr>
        <p:txBody>
          <a:bodyPr wrap="square">
            <a:spAutoFit/>
          </a:bodyPr>
          <a:lstStyle/>
          <a:p>
            <a:pPr marL="285721" indent="-285721">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04" y="4657342"/>
            <a:ext cx="8761858" cy="64624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04" y="3995698"/>
            <a:ext cx="10094727" cy="369284"/>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875" y="1519835"/>
            <a:ext cx="8228528"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MINUS</a:t>
            </a: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478" y="965371"/>
            <a:ext cx="4298244" cy="46160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15" y="1513986"/>
            <a:ext cx="8228528"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17" y="2633617"/>
            <a:ext cx="11376294" cy="1138625"/>
          </a:xfrm>
          <a:prstGeom prst="rect">
            <a:avLst/>
          </a:prstGeom>
        </p:spPr>
        <p:txBody>
          <a:bodyPr wrap="square">
            <a:spAutoFit/>
          </a:bodyPr>
          <a:lstStyle/>
          <a:p>
            <a:pPr marL="285721" indent="-285721">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04" y="3995699"/>
            <a:ext cx="10094727" cy="646247"/>
          </a:xfrm>
          <a:prstGeom prst="rect">
            <a:avLst/>
          </a:prstGeom>
        </p:spPr>
        <p:txBody>
          <a:bodyPr wrap="square">
            <a:spAutoFit/>
          </a:bodyPr>
          <a:lstStyle/>
          <a:p>
            <a:pPr marL="285721" indent="-285721">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21" indent="-285721">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12" y="4940971"/>
            <a:ext cx="8761858" cy="132326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14" y="446"/>
            <a:ext cx="9802156" cy="914281"/>
          </a:xfrm>
          <a:prstGeom prst="rect">
            <a:avLst/>
          </a:prstGeom>
        </p:spPr>
        <p:txBody>
          <a:bodyPr>
            <a:normAutofit/>
          </a:bodyPr>
          <a:lstStyle>
            <a:lvl1pPr algn="r">
              <a:spcBef>
                <a:spcPts val="700"/>
              </a:spcBef>
              <a:buClr>
                <a:schemeClr val="accent2"/>
              </a:buClr>
              <a:buSzPct val="60000"/>
              <a:buNone/>
              <a:defRPr sz="4400" i="1">
                <a:solidFill>
                  <a:schemeClr val="accent6">
                    <a:lumMod val="50000"/>
                  </a:schemeClr>
                </a:solidFill>
                <a:latin typeface="+mj-lt"/>
                <a:ea typeface="+mj-ea"/>
                <a:cs typeface="+mj-cs"/>
              </a:defRPr>
            </a:lvl1pPr>
          </a:lstStyle>
          <a:p>
            <a:r>
              <a:rPr lang="en-IN" dirty="0"/>
              <a:t>CARTESIAN PRODUCT</a:t>
            </a: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179" y="965371"/>
            <a:ext cx="6647108" cy="46160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15" y="1520136"/>
            <a:ext cx="8228528"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13" y="447"/>
            <a:ext cx="9730157" cy="707794"/>
          </a:xfrm>
        </p:spPr>
        <p:txBody>
          <a:bodyPr>
            <a:normAutofit fontScale="90000"/>
          </a:bodyPr>
          <a:lstStyle/>
          <a:p>
            <a:pPr algn="r">
              <a:spcBef>
                <a:spcPts val="700"/>
              </a:spcBef>
              <a:buClr>
                <a:schemeClr val="accent2"/>
              </a:buClr>
              <a:buSzPct val="60000"/>
            </a:pPr>
            <a:r>
              <a:rPr lang="en-IN" i="1" dirty="0">
                <a:solidFill>
                  <a:schemeClr val="accent6">
                    <a:lumMod val="50000"/>
                  </a:schemeClr>
                </a:solidFill>
              </a:rPr>
              <a:t>Examples Queries</a:t>
            </a:r>
          </a:p>
        </p:txBody>
      </p:sp>
      <p:sp>
        <p:nvSpPr>
          <p:cNvPr id="8" name="Rectangle 3"/>
          <p:cNvSpPr txBox="1">
            <a:spLocks noChangeArrowheads="1"/>
          </p:cNvSpPr>
          <p:nvPr/>
        </p:nvSpPr>
        <p:spPr>
          <a:xfrm>
            <a:off x="507917" y="1453127"/>
            <a:ext cx="9730157" cy="425395"/>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13" y="3409894"/>
            <a:ext cx="9730157" cy="430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14" y="2065525"/>
            <a:ext cx="5981910" cy="707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17" y="4304691"/>
            <a:ext cx="9723212" cy="707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13" y="1448058"/>
            <a:ext cx="11375783" cy="787297"/>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14" y="3945659"/>
            <a:ext cx="11015789" cy="419323"/>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14" y="2053783"/>
            <a:ext cx="11015789" cy="584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14" y="4580978"/>
            <a:ext cx="11015789" cy="584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0" name="Title 1">
            <a:extLst>
              <a:ext uri="{FF2B5EF4-FFF2-40B4-BE49-F238E27FC236}">
                <a16:creationId xmlns:a16="http://schemas.microsoft.com/office/drawing/2014/main" id="{D32441E0-E86A-4672-AAA7-16C13E836BDC}"/>
              </a:ext>
            </a:extLst>
          </p:cNvPr>
          <p:cNvSpPr txBox="1">
            <a:spLocks/>
          </p:cNvSpPr>
          <p:nvPr/>
        </p:nvSpPr>
        <p:spPr>
          <a:xfrm>
            <a:off x="479313" y="447"/>
            <a:ext cx="9730157" cy="707794"/>
          </a:xfrm>
          <a:prstGeom prst="rect">
            <a:avLst/>
          </a:prstGeom>
        </p:spPr>
        <p:txBody>
          <a:bodyPr>
            <a:normAutofit lnSpcReduction="10000"/>
          </a:bodyPr>
          <a:lstStyle>
            <a:lvl1pPr algn="r">
              <a:spcBef>
                <a:spcPts val="700"/>
              </a:spcBef>
              <a:buClr>
                <a:schemeClr val="accent2"/>
              </a:buClr>
              <a:buSzPct val="60000"/>
              <a:buNone/>
              <a:defRPr sz="4400" i="1">
                <a:solidFill>
                  <a:schemeClr val="accent6">
                    <a:lumMod val="50000"/>
                  </a:schemeClr>
                </a:solidFill>
                <a:latin typeface="+mj-lt"/>
                <a:ea typeface="+mj-ea"/>
                <a:cs typeface="+mj-cs"/>
              </a:defRPr>
            </a:lvl1pPr>
          </a:lstStyle>
          <a:p>
            <a:r>
              <a:rPr lang="en-IN" dirty="0"/>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0942" y="446"/>
            <a:ext cx="8228528" cy="914281"/>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0942" y="1219488"/>
            <a:ext cx="2244233" cy="523152"/>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227" y="1790913"/>
            <a:ext cx="914281" cy="685711"/>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0919" y="2590909"/>
            <a:ext cx="1038932" cy="400058"/>
          </a:xfrm>
          <a:prstGeom prst="rect">
            <a:avLst/>
          </a:prstGeom>
          <a:noFill/>
        </p:spPr>
        <p:txBody>
          <a:bodyPr wrap="none" rtlCol="0">
            <a:spAutoFit/>
          </a:bodyPr>
          <a:lstStyle/>
          <a:p>
            <a:r>
              <a:rPr lang="en-IN" sz="2000" dirty="0"/>
              <a:t>Relation</a:t>
            </a:r>
          </a:p>
        </p:txBody>
      </p:sp>
      <p:sp>
        <p:nvSpPr>
          <p:cNvPr id="8" name="TextBox 7"/>
          <p:cNvSpPr txBox="1"/>
          <p:nvPr/>
        </p:nvSpPr>
        <p:spPr>
          <a:xfrm>
            <a:off x="4673177" y="2590909"/>
            <a:ext cx="1266528" cy="400058"/>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1685" y="1305877"/>
            <a:ext cx="914281" cy="1655784"/>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653136"/>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653136"/>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a:t>
            </a:r>
            <a:r>
              <a:rPr lang="en-US" sz="2400" dirty="0">
                <a:latin typeface="Arial" panose="020B0604020202020204" pitchFamily="34" charset="0"/>
                <a:cs typeface="Arial" panose="020B0604020202020204" pitchFamily="34" charset="0"/>
              </a:rPr>
              <a:t>/</a:t>
            </a:r>
            <a:r>
              <a:rPr lang="en-US" sz="2400" dirty="0">
                <a:solidFill>
                  <a:srgbClr val="006C86"/>
                </a:solidFill>
                <a:latin typeface="Arial" panose="020B0604020202020204" pitchFamily="34" charset="0"/>
                <a:cs typeface="Arial" panose="020B0604020202020204" pitchFamily="34" charset="0"/>
              </a:rPr>
              <a:t>Referential key</a:t>
            </a:r>
            <a:r>
              <a:rPr lang="en-US" sz="24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146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6" name="Picture 2" descr="Related image">
            <a:extLst>
              <a:ext uri="{FF2B5EF4-FFF2-40B4-BE49-F238E27FC236}">
                <a16:creationId xmlns:a16="http://schemas.microsoft.com/office/drawing/2014/main" id="{F856FC27-72EE-4CC4-B15F-B73F535AEDD5}"/>
              </a:ext>
            </a:extLst>
          </p:cNvPr>
          <p:cNvPicPr>
            <a:picLocks noChangeAspect="1" noChangeArrowheads="1"/>
          </p:cNvPicPr>
          <p:nvPr/>
        </p:nvPicPr>
        <p:blipFill>
          <a:blip r:embed="rId3" cstate="print"/>
          <a:srcRect/>
          <a:stretch>
            <a:fillRect/>
          </a:stretch>
        </p:blipFill>
        <p:spPr bwMode="auto">
          <a:xfrm>
            <a:off x="5723871" y="0"/>
            <a:ext cx="6131593" cy="2402922"/>
          </a:xfrm>
          <a:prstGeom prst="rect">
            <a:avLst/>
          </a:prstGeom>
          <a:noFill/>
        </p:spPr>
      </p:pic>
    </p:spTree>
    <p:extLst>
      <p:ext uri="{BB962C8B-B14F-4D97-AF65-F5344CB8AC3E}">
        <p14:creationId xmlns:p14="http://schemas.microsoft.com/office/powerpoint/2010/main" val="10529456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9" name="Table 3">
            <a:extLst>
              <a:ext uri="{FF2B5EF4-FFF2-40B4-BE49-F238E27FC236}">
                <a16:creationId xmlns:a16="http://schemas.microsoft.com/office/drawing/2014/main" id="{FCAD47F0-EC76-444A-9278-1F852D7A6ED3}"/>
              </a:ext>
            </a:extLst>
          </p:cNvPr>
          <p:cNvGraphicFramePr>
            <a:graphicFrameLocks noGrp="1"/>
          </p:cNvGraphicFramePr>
          <p:nvPr>
            <p:extLst>
              <p:ext uri="{D42A27DB-BD31-4B8C-83A1-F6EECF244321}">
                <p14:modId xmlns:p14="http://schemas.microsoft.com/office/powerpoint/2010/main" val="519390873"/>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0" i="0" kern="1200" dirty="0">
                          <a:solidFill>
                            <a:schemeClr val="accent6">
                              <a:lumMod val="50000"/>
                            </a:schemeClr>
                          </a:solidFill>
                          <a:effectLst/>
                          <a:latin typeface="Liberation Mono"/>
                          <a:ea typeface="+mn-ea"/>
                          <a:cs typeface="+mn-cs"/>
                        </a:rPr>
                        <a:t>  \r</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0" i="0" kern="1200" dirty="0">
                          <a:solidFill>
                            <a:schemeClr val="accent6">
                              <a:lumMod val="50000"/>
                            </a:schemeClr>
                          </a:solidFill>
                          <a:effectLst/>
                          <a:latin typeface="Liberation Mono"/>
                          <a:ea typeface="+mn-ea"/>
                          <a:cs typeface="+mn-cs"/>
                        </a:rPr>
                        <a:t>  \!</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0" i="0" kern="1200" dirty="0">
                          <a:solidFill>
                            <a:schemeClr val="accent6">
                              <a:lumMod val="50000"/>
                            </a:schemeClr>
                          </a:solidFill>
                          <a:effectLst/>
                          <a:latin typeface="Liberation Mono"/>
                          <a:ea typeface="+mn-ea"/>
                          <a:cs typeface="+mn-cs"/>
                        </a:rPr>
                        <a:t>  \q</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26112320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732B1C93-1DFD-4A83-BC10-D0963186D78C}"/>
              </a:ext>
            </a:extLst>
          </p:cNvPr>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pic>
        <p:nvPicPr>
          <p:cNvPr id="11" name="Picture 10">
            <a:extLst>
              <a:ext uri="{FF2B5EF4-FFF2-40B4-BE49-F238E27FC236}">
                <a16:creationId xmlns:a16="http://schemas.microsoft.com/office/drawing/2014/main" id="{6B235370-F89C-45C9-9654-C43949E4411C}"/>
              </a:ext>
            </a:extLst>
          </p:cNvPr>
          <p:cNvPicPr>
            <a:picLocks noChangeAspect="1"/>
          </p:cNvPicPr>
          <p:nvPr/>
        </p:nvPicPr>
        <p:blipFill>
          <a:blip r:embed="rId3"/>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416126467"/>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75192" y="599433"/>
            <a:ext cx="5860174" cy="574748"/>
          </a:xfrm>
        </p:spPr>
        <p:txBody>
          <a:bodyPr>
            <a:normAutofit fontScale="90000"/>
          </a:bodyPr>
          <a:lstStyle/>
          <a:p>
            <a:pPr algn="l">
              <a:spcBef>
                <a:spcPts val="700"/>
              </a:spcBef>
              <a:buClr>
                <a:schemeClr val="accent2"/>
              </a:buClr>
              <a:buSzPct val="60000"/>
              <a:defRPr/>
            </a:pPr>
            <a:r>
              <a:rPr lang="en-IN" sz="3600"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7880917" y="84028"/>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199100"/>
            <a:ext cx="10971371" cy="616249"/>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18" y="941092"/>
            <a:ext cx="11663777" cy="5121561"/>
          </a:xfrm>
          <a:prstGeom prst="rect">
            <a:avLst/>
          </a:prstGeom>
        </p:spPr>
      </p:pic>
      <p:pic>
        <p:nvPicPr>
          <p:cNvPr id="5" name="Picture 4">
            <a:extLst>
              <a:ext uri="{FF2B5EF4-FFF2-40B4-BE49-F238E27FC236}">
                <a16:creationId xmlns:a16="http://schemas.microsoft.com/office/drawing/2014/main" id="{B3E1DBA1-3905-4093-8062-ADB34C3376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804471" y="1052736"/>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708471475"/>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34059805"/>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669DE605-7C58-446E-A98A-FDD3FDDAC8BA}"/>
              </a:ext>
            </a:extLst>
          </p:cNvPr>
          <p:cNvSpPr/>
          <p:nvPr/>
        </p:nvSpPr>
        <p:spPr>
          <a:xfrm>
            <a:off x="190550" y="1272817"/>
            <a:ext cx="11810106" cy="4801314"/>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[TEMPORARY] TABLE [IF NOT EXISTS] </a:t>
            </a:r>
            <a:r>
              <a:rPr lang="en-IN" dirty="0">
                <a:solidFill>
                  <a:schemeClr val="tx1">
                    <a:lumMod val="75000"/>
                    <a:lumOff val="25000"/>
                  </a:schemeClr>
                </a:solidFill>
                <a:latin typeface="Segoe UI" panose="020B0502040204020203" pitchFamily="34" charset="0"/>
                <a:cs typeface="Segoe UI" panose="020B0502040204020203" pitchFamily="34" charset="0"/>
              </a:rPr>
              <a:t>tbl_name</a:t>
            </a:r>
          </a:p>
          <a:p>
            <a:r>
              <a:rPr lang="en-IN" dirty="0">
                <a:solidFill>
                  <a:srgbClr val="0077AA"/>
                </a:solidFill>
                <a:latin typeface="Segoe UI" panose="020B0502040204020203" pitchFamily="34" charset="0"/>
                <a:cs typeface="Segoe UI" panose="020B0502040204020203" pitchFamily="34" charset="0"/>
              </a:rPr>
              <a:t>    </a:t>
            </a:r>
            <a:r>
              <a:rPr lang="en-IN" dirty="0">
                <a:solidFill>
                  <a:schemeClr val="tx1">
                    <a:lumMod val="75000"/>
                    <a:lumOff val="25000"/>
                  </a:schemeClr>
                </a:solidFill>
                <a:latin typeface="Segoe UI" panose="020B0502040204020203" pitchFamily="34" charset="0"/>
                <a:cs typeface="Segoe UI" panose="020B0502040204020203" pitchFamily="34" charset="0"/>
              </a:rPr>
              <a:t>(create_defineation, . . .)</a:t>
            </a:r>
          </a:p>
          <a:p>
            <a:r>
              <a:rPr lang="en-IN" dirty="0">
                <a:solidFill>
                  <a:schemeClr val="tx1">
                    <a:lumMod val="75000"/>
                    <a:lumOff val="25000"/>
                  </a:schemeClr>
                </a:solidFill>
                <a:latin typeface="Segoe UI" panose="020B0502040204020203" pitchFamily="34" charset="0"/>
                <a:cs typeface="Segoe UI" panose="020B0502040204020203" pitchFamily="34" charset="0"/>
              </a:rPr>
              <a:t>    [table_options]</a:t>
            </a:r>
          </a:p>
          <a:p>
            <a:r>
              <a:rPr lang="en-IN" dirty="0">
                <a:solidFill>
                  <a:schemeClr val="tx1">
                    <a:lumMod val="75000"/>
                    <a:lumOff val="25000"/>
                  </a:schemeClr>
                </a:solidFill>
                <a:latin typeface="Segoe UI" panose="020B0502040204020203" pitchFamily="34" charset="0"/>
                <a:cs typeface="Segoe UI" panose="020B0502040204020203" pitchFamily="34" charset="0"/>
              </a:rPr>
              <a:t>    [partition_options]</a:t>
            </a:r>
          </a:p>
          <a:p>
            <a:endParaRPr lang="en-IN" dirty="0">
              <a:solidFill>
                <a:srgbClr val="0077AA"/>
              </a:solidFill>
              <a:latin typeface="Segoe UI" panose="020B0502040204020203" pitchFamily="34" charset="0"/>
              <a:cs typeface="Segoe UI" panose="020B0502040204020203" pitchFamily="34" charset="0"/>
            </a:endParaRPr>
          </a:p>
          <a:p>
            <a:r>
              <a:rPr lang="en-US" dirty="0">
                <a:solidFill>
                  <a:schemeClr val="tx1">
                    <a:lumMod val="75000"/>
                    <a:lumOff val="25000"/>
                  </a:schemeClr>
                </a:solidFill>
                <a:latin typeface="Segoe UI" panose="020B0502040204020203" pitchFamily="34" charset="0"/>
                <a:cs typeface="Segoe UI" panose="020B0502040204020203" pitchFamily="34" charset="0"/>
              </a:rPr>
              <a:t>create_definition: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col_name column_definition</a:t>
            </a:r>
          </a:p>
          <a:p>
            <a:endParaRPr lang="en-US" dirty="0">
              <a:solidFill>
                <a:srgbClr val="0077AA"/>
              </a:solidFill>
              <a:latin typeface="Segoe UI" panose="020B0502040204020203" pitchFamily="34" charset="0"/>
              <a:cs typeface="Segoe UI" panose="020B0502040204020203" pitchFamily="34" charset="0"/>
            </a:endParaRPr>
          </a:p>
          <a:p>
            <a:r>
              <a:rPr lang="en-US" dirty="0">
                <a:solidFill>
                  <a:schemeClr val="tx1">
                    <a:lumMod val="75000"/>
                    <a:lumOff val="25000"/>
                  </a:schemeClr>
                </a:solidFill>
                <a:latin typeface="Segoe UI" panose="020B0502040204020203" pitchFamily="34" charset="0"/>
                <a:cs typeface="Segoe UI" panose="020B0502040204020203" pitchFamily="34" charset="0"/>
              </a:rPr>
              <a:t>column_definition: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data_type [NOT NULL | NULL] [DEFAULT default_value]</a:t>
            </a:r>
          </a:p>
          <a:p>
            <a:r>
              <a:rPr lang="en-US" dirty="0">
                <a:solidFill>
                  <a:schemeClr val="tx1">
                    <a:lumMod val="75000"/>
                    <a:lumOff val="25000"/>
                  </a:schemeClr>
                </a:solidFill>
                <a:latin typeface="Segoe UI" panose="020B0502040204020203" pitchFamily="34" charset="0"/>
                <a:cs typeface="Segoe UI" panose="020B0502040204020203" pitchFamily="34" charset="0"/>
              </a:rPr>
              <a:t>      [AUTO_INCREMENT] [UNIQUE [KEY] | [PRIMARY] KEY]</a:t>
            </a:r>
          </a:p>
          <a:p>
            <a:r>
              <a:rPr lang="en-US" dirty="0">
                <a:solidFill>
                  <a:schemeClr val="tx1">
                    <a:lumMod val="75000"/>
                    <a:lumOff val="25000"/>
                  </a:schemeClr>
                </a:solidFill>
                <a:latin typeface="Segoe UI" panose="020B0502040204020203" pitchFamily="34" charset="0"/>
                <a:cs typeface="Segoe UI" panose="020B0502040204020203" pitchFamily="34" charset="0"/>
              </a:rPr>
              <a:t>      [reference_definition]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 data_type [GENERATED ALWAYS] AS (expression)  [VIRTUAL] </a:t>
            </a:r>
          </a:p>
          <a:p>
            <a:r>
              <a:rPr lang="en-US" dirty="0">
                <a:solidFill>
                  <a:schemeClr val="tx1">
                    <a:lumMod val="75000"/>
                    <a:lumOff val="25000"/>
                  </a:schemeClr>
                </a:solidFill>
                <a:latin typeface="Segoe UI" panose="020B0502040204020203" pitchFamily="34" charset="0"/>
                <a:cs typeface="Segoe UI" panose="020B0502040204020203" pitchFamily="34" charset="0"/>
              </a:rPr>
              <a:t>     </a:t>
            </a:r>
            <a:r>
              <a:rPr lang="en-IN" dirty="0">
                <a:solidFill>
                  <a:schemeClr val="tx1">
                    <a:lumMod val="75000"/>
                    <a:lumOff val="25000"/>
                  </a:schemeClr>
                </a:solidFill>
                <a:latin typeface="Segoe UI" panose="020B0502040204020203" pitchFamily="34" charset="0"/>
                <a:cs typeface="Segoe UI" panose="020B0502040204020203" pitchFamily="34" charset="0"/>
              </a:rPr>
              <a:t>[VISIBLE | INVISIBLE]</a:t>
            </a:r>
            <a:endParaRPr lang="en-US" dirty="0">
              <a:solidFill>
                <a:schemeClr val="tx1">
                  <a:lumMod val="75000"/>
                  <a:lumOff val="25000"/>
                </a:schemeClr>
              </a:solidFill>
              <a:latin typeface="Segoe UI" panose="020B0502040204020203" pitchFamily="34" charset="0"/>
              <a:cs typeface="Segoe UI" panose="020B0502040204020203" pitchFamily="34" charset="0"/>
            </a:endParaRPr>
          </a:p>
          <a:p>
            <a:r>
              <a:rPr lang="en-US" dirty="0">
                <a:solidFill>
                  <a:srgbClr val="0077AA"/>
                </a:solidFill>
                <a:latin typeface="Segoe UI" panose="020B0502040204020203" pitchFamily="34" charset="0"/>
                <a:cs typeface="Segoe UI" panose="020B0502040204020203" pitchFamily="34" charset="0"/>
              </a:rPr>
              <a:t>    </a:t>
            </a:r>
          </a:p>
          <a:p>
            <a:r>
              <a:rPr lang="en-IN" dirty="0">
                <a:solidFill>
                  <a:schemeClr val="tx1">
                    <a:lumMod val="75000"/>
                    <a:lumOff val="25000"/>
                  </a:schemeClr>
                </a:solidFill>
                <a:latin typeface="Segoe UI" panose="020B0502040204020203" pitchFamily="34" charset="0"/>
                <a:cs typeface="Segoe UI" panose="020B0502040204020203" pitchFamily="34" charset="0"/>
              </a:rPr>
              <a:t>table_options:</a:t>
            </a:r>
          </a:p>
          <a:p>
            <a:r>
              <a:rPr lang="en-IN" dirty="0">
                <a:solidFill>
                  <a:schemeClr val="tx1">
                    <a:lumMod val="75000"/>
                    <a:lumOff val="25000"/>
                  </a:schemeClr>
                </a:solidFill>
                <a:latin typeface="Segoe UI" panose="020B0502040204020203" pitchFamily="34" charset="0"/>
                <a:cs typeface="Segoe UI" panose="020B0502040204020203" pitchFamily="34" charset="0"/>
              </a:rPr>
              <a:t>ENGINE [=] engine_name</a:t>
            </a:r>
          </a:p>
        </p:txBody>
      </p:sp>
    </p:spTree>
    <p:extLst>
      <p:ext uri="{BB962C8B-B14F-4D97-AF65-F5344CB8AC3E}">
        <p14:creationId xmlns:p14="http://schemas.microsoft.com/office/powerpoint/2010/main" val="12998049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15" y="803955"/>
            <a:ext cx="6068189" cy="2769628"/>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866" indent="-342866"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temp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F63122"/>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F63122"/>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rgbClr val="000000"/>
                </a:solidFill>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a:t>
            </a:r>
            <a:r>
              <a:rPr lang="en-IN" dirty="0">
                <a:latin typeface="Liberation Mono"/>
              </a:rPr>
              <a:t>;</a:t>
            </a:r>
          </a:p>
          <a:p>
            <a:pPr algn="just"/>
            <a:r>
              <a:rPr lang="en-US" dirty="0">
                <a:solidFill>
                  <a:srgbClr val="00B050"/>
                </a:solidFill>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15" y="3919052"/>
            <a:ext cx="4844212" cy="2461892"/>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866" indent="-342866"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a:t>
            </a:r>
            <a:r>
              <a:rPr lang="en-US" dirty="0">
                <a:solidFill>
                  <a:srgbClr val="000000"/>
                </a:solidFill>
                <a:latin typeface="Liberation Mono"/>
              </a:rPr>
              <a:t> </a:t>
            </a:r>
            <a:r>
              <a:rPr lang="en-IN" dirty="0">
                <a:solidFill>
                  <a:srgbClr val="0077AA"/>
                </a:solidFill>
                <a:latin typeface="Liberation Mono"/>
              </a:rPr>
              <a:t>TEMPORARY </a:t>
            </a:r>
            <a:r>
              <a:rPr lang="en-US" dirty="0">
                <a:solidFill>
                  <a:srgbClr val="0077AA"/>
                </a:solidFill>
                <a:latin typeface="Liberation Mono"/>
              </a:rPr>
              <a:t>TABLE</a:t>
            </a:r>
            <a:r>
              <a:rPr lang="en-US" dirty="0">
                <a:solidFill>
                  <a:srgbClr val="000000"/>
                </a:solidFill>
                <a:latin typeface="Liberation Mono"/>
              </a:rPr>
              <a:t> temp1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rgbClr val="000000"/>
                </a:solidFill>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temp1</a:t>
            </a:r>
            <a:r>
              <a:rPr lang="en-IN" dirty="0">
                <a:latin typeface="Liberation Mono"/>
              </a:rPr>
              <a:t>;</a:t>
            </a:r>
          </a:p>
          <a:p>
            <a:pPr marL="363502"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0905" y="2349021"/>
            <a:ext cx="6068189" cy="3908253"/>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866" indent="-342866"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866" indent="-342866"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3802" y="448"/>
            <a:ext cx="9142809"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with engine</a:t>
            </a:r>
            <a:endParaRPr lang="en-IN" sz="36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6697" y="814986"/>
            <a:ext cx="4616753" cy="7693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pic>
        <p:nvPicPr>
          <p:cNvPr id="7" name="Picture 6">
            <a:extLst>
              <a:ext uri="{FF2B5EF4-FFF2-40B4-BE49-F238E27FC236}">
                <a16:creationId xmlns:a16="http://schemas.microsoft.com/office/drawing/2014/main" id="{2CD7EEBE-558F-4585-92F6-B24AB5151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55E2658-6C1D-4EC9-8EC6-9ECFEB6974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1111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15" y="333060"/>
            <a:ext cx="11375783" cy="1354041"/>
          </a:xfrm>
          <a:prstGeom prst="rect">
            <a:avLst/>
          </a:prstGeom>
          <a:noFill/>
        </p:spPr>
        <p:txBody>
          <a:bodyPr wrap="square">
            <a:spAutoFit/>
          </a:bodyPr>
          <a:lstStyle/>
          <a:p>
            <a:pPr algn="l" fontAlgn="base"/>
            <a:r>
              <a:rPr lang="en-US" sz="2000" dirty="0">
                <a:solidFill>
                  <a:srgbClr val="337AB7"/>
                </a:solidFill>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dirty="0">
                <a:solidFill>
                  <a:schemeClr val="tx1">
                    <a:lumMod val="75000"/>
                    <a:lumOff val="25000"/>
                  </a:schemeClr>
                </a:solidFill>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15" y="1773032"/>
            <a:ext cx="11428277" cy="2931017"/>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dirty="0">
                  <a:solidFill>
                    <a:srgbClr val="337AB7"/>
                  </a:solidFill>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dirty="0">
                  <a:solidFill>
                    <a:srgbClr val="337AB7"/>
                  </a:solidFill>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21" y="4868973"/>
            <a:ext cx="5111903" cy="1655709"/>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dirty="0">
                  <a:solidFill>
                    <a:srgbClr val="333333"/>
                  </a:solidFill>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21" indent="-285721" algn="just">
                  <a:buFont typeface="Arial" panose="020B0604020202020204" pitchFamily="34" charset="0"/>
                  <a:buChar char="•"/>
                </a:pPr>
                <a:r>
                  <a:rPr lang="en-US" dirty="0">
                    <a:solidFill>
                      <a:srgbClr val="000000"/>
                    </a:solidFill>
                    <a:latin typeface="Inter-Regular"/>
                  </a:rPr>
                  <a:t>RANGE Partitioning</a:t>
                </a:r>
              </a:p>
              <a:p>
                <a:pPr marL="285721" indent="-285721" algn="just">
                  <a:buFont typeface="Arial" panose="020B0604020202020204" pitchFamily="34" charset="0"/>
                  <a:buChar char="•"/>
                </a:pPr>
                <a:r>
                  <a:rPr lang="en-US" dirty="0">
                    <a:solidFill>
                      <a:srgbClr val="000000"/>
                    </a:solidFill>
                    <a:latin typeface="Inter-Regular"/>
                  </a:rPr>
                  <a:t>LIST Partitioning</a:t>
                </a:r>
              </a:p>
              <a:p>
                <a:pPr marL="285721" indent="-285721" algn="just">
                  <a:buFont typeface="Arial" panose="020B0604020202020204" pitchFamily="34" charset="0"/>
                  <a:buChar char="•"/>
                </a:pPr>
                <a:r>
                  <a:rPr lang="en-US" dirty="0">
                    <a:solidFill>
                      <a:srgbClr val="000000"/>
                    </a:solidFill>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21" indent="-285721" algn="just">
                  <a:buFont typeface="Arial" panose="020B0604020202020204" pitchFamily="34" charset="0"/>
                  <a:buChar char="•"/>
                </a:pPr>
                <a:r>
                  <a:rPr lang="en-US" dirty="0">
                    <a:solidFill>
                      <a:srgbClr val="000000"/>
                    </a:solidFill>
                    <a:latin typeface="Inter-Regular"/>
                  </a:rPr>
                  <a:t>HASH Partitioning</a:t>
                </a:r>
              </a:p>
              <a:p>
                <a:pPr marL="285721" indent="-285721" algn="just">
                  <a:buFont typeface="Arial" panose="020B0604020202020204" pitchFamily="34" charset="0"/>
                  <a:buChar char="•"/>
                </a:pPr>
                <a:r>
                  <a:rPr lang="en-US" dirty="0">
                    <a:solidFill>
                      <a:srgbClr val="000000"/>
                    </a:solidFill>
                    <a:latin typeface="Inter-Regular"/>
                  </a:rPr>
                  <a:t>KEY Partitioning</a:t>
                </a:r>
              </a:p>
              <a:p>
                <a:pPr marL="285721" indent="-285721" algn="just">
                  <a:buFont typeface="Arial" panose="020B0604020202020204" pitchFamily="34" charset="0"/>
                  <a:buChar char="•"/>
                </a:pPr>
                <a:r>
                  <a:rPr lang="en-US" dirty="0">
                    <a:solidFill>
                      <a:srgbClr val="000000"/>
                    </a:solidFill>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217" y="4353566"/>
            <a:ext cx="4248189" cy="2027377"/>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55857</TotalTime>
  <Words>66916</Words>
  <Application>Microsoft Office PowerPoint</Application>
  <PresentationFormat>Custom</PresentationFormat>
  <Paragraphs>7999</Paragraphs>
  <Slides>673</Slides>
  <Notes>40</Notes>
  <HiddenSlides>79</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673</vt:i4>
      </vt:variant>
    </vt:vector>
  </HeadingPairs>
  <TitlesOfParts>
    <vt:vector size="709" baseType="lpstr">
      <vt:lpstr>SimSun</vt:lpstr>
      <vt:lpstr>Akzidenz</vt:lpstr>
      <vt:lpstr>-apple-system</vt:lpstr>
      <vt:lpstr>arial</vt:lpstr>
      <vt:lpstr>arial</vt:lpstr>
      <vt:lpstr>Calibri</vt:lpstr>
      <vt:lpstr>Cambria</vt:lpstr>
      <vt:lpstr>Consolas</vt:lpstr>
      <vt:lpstr>erdana</vt:lpstr>
      <vt:lpstr>georgia</vt:lpstr>
      <vt:lpstr>georgia</vt:lpstr>
      <vt:lpstr>Gill Sans MT</vt:lpstr>
      <vt:lpstr>Gill Sans MT (Body)</vt:lpstr>
      <vt:lpstr>Helvetica</vt:lpstr>
      <vt:lpstr>Helvetica Neue</vt:lpstr>
      <vt:lpstr>inter-regular</vt:lpstr>
      <vt:lpstr>inter-regular</vt:lpstr>
      <vt:lpstr>Leelawadee UI Semilight</vt:lpstr>
      <vt:lpstr>Liberation Mono</vt:lpstr>
      <vt:lpstr>Monotype Sorts</vt:lpstr>
      <vt:lpstr>open sans</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PowerPoint Presentation</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saleel.bagde@hotmail.com</cp:lastModifiedBy>
  <cp:revision>3819</cp:revision>
  <dcterms:created xsi:type="dcterms:W3CDTF">2019-04-24T09:11:59Z</dcterms:created>
  <dcterms:modified xsi:type="dcterms:W3CDTF">2022-03-08T02:15:21Z</dcterms:modified>
</cp:coreProperties>
</file>